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7"/>
  </p:notesMasterIdLst>
  <p:sldIdLst>
    <p:sldId id="256" r:id="rId2"/>
    <p:sldId id="331" r:id="rId3"/>
    <p:sldId id="258" r:id="rId4"/>
    <p:sldId id="259" r:id="rId5"/>
    <p:sldId id="260" r:id="rId6"/>
    <p:sldId id="261" r:id="rId7"/>
    <p:sldId id="262" r:id="rId8"/>
    <p:sldId id="263" r:id="rId9"/>
    <p:sldId id="264" r:id="rId10"/>
    <p:sldId id="265" r:id="rId11"/>
    <p:sldId id="266" r:id="rId12"/>
    <p:sldId id="267" r:id="rId13"/>
    <p:sldId id="314" r:id="rId14"/>
    <p:sldId id="269" r:id="rId15"/>
    <p:sldId id="319" r:id="rId16"/>
    <p:sldId id="321" r:id="rId17"/>
    <p:sldId id="323" r:id="rId18"/>
    <p:sldId id="325" r:id="rId19"/>
    <p:sldId id="327" r:id="rId20"/>
    <p:sldId id="329" r:id="rId21"/>
    <p:sldId id="276" r:id="rId22"/>
    <p:sldId id="277" r:id="rId23"/>
    <p:sldId id="333" r:id="rId24"/>
    <p:sldId id="332" r:id="rId25"/>
    <p:sldId id="334" r:id="rId26"/>
  </p:sldIdLst>
  <p:sldSz cx="12192000" cy="6858000"/>
  <p:notesSz cx="6858000" cy="9144000"/>
  <p:embeddedFontLst>
    <p:embeddedFont>
      <p:font typeface="Gill Sans" panose="020B0502020104020203" pitchFamily="34" charset="-79"/>
      <p:regular r:id="rId28"/>
      <p:bold r:id="rId29"/>
    </p:embeddedFont>
    <p:embeddedFont>
      <p:font typeface="Microsoft YaHei" panose="020B0503020204020204" pitchFamily="34" charset="-122"/>
      <p:regular r:id="rId30"/>
      <p:bold r:id="rId31"/>
    </p:embeddedFont>
    <p:embeddedFont>
      <p:font typeface="Quattrocento Sans" panose="020B0502050000020003"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29">
          <p15:clr>
            <a:srgbClr val="A4A3A4"/>
          </p15:clr>
        </p15:guide>
        <p15:guide id="2" pos="3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3C942B-56A9-45A1-9750-B581139DDDCB}">
  <a:tblStyle styleId="{1A3C942B-56A9-45A1-9750-B581139DDDC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7"/>
    <p:restoredTop sz="94577"/>
  </p:normalViewPr>
  <p:slideViewPr>
    <p:cSldViewPr snapToGrid="0">
      <p:cViewPr varScale="1">
        <p:scale>
          <a:sx n="116" d="100"/>
          <a:sy n="116" d="100"/>
        </p:scale>
        <p:origin x="640" y="192"/>
      </p:cViewPr>
      <p:guideLst>
        <p:guide orient="horz" pos="2129"/>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4" name="Google Shape;12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cb2579ae85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2cb2579ae85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True Positive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18</a:t>
            </a:fld>
            <a:endParaRPr lang="en-US"/>
          </a:p>
        </p:txBody>
      </p:sp>
    </p:spTree>
    <p:extLst>
      <p:ext uri="{BB962C8B-B14F-4D97-AF65-F5344CB8AC3E}">
        <p14:creationId xmlns:p14="http://schemas.microsoft.com/office/powerpoint/2010/main" val="2001275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19</a:t>
            </a:fld>
            <a:endParaRPr lang="en-US"/>
          </a:p>
        </p:txBody>
      </p:sp>
    </p:spTree>
    <p:extLst>
      <p:ext uri="{BB962C8B-B14F-4D97-AF65-F5344CB8AC3E}">
        <p14:creationId xmlns:p14="http://schemas.microsoft.com/office/powerpoint/2010/main" val="2859216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1590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4265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2737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封面页">
  <p:cSld name="封面页">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t="22049" r="54675" b="21935"/>
          <a:stretch/>
        </p:blipFill>
        <p:spPr>
          <a:xfrm>
            <a:off x="849510" y="-12701"/>
            <a:ext cx="10492980" cy="6858001"/>
          </a:xfrm>
          <a:prstGeom prst="rect">
            <a:avLst/>
          </a:prstGeom>
          <a:noFill/>
          <a:ln>
            <a:noFill/>
          </a:ln>
        </p:spPr>
      </p:pic>
      <p:sp>
        <p:nvSpPr>
          <p:cNvPr id="17" name="Google Shape;17;p2"/>
          <p:cNvSpPr txBox="1">
            <a:spLocks noGrp="1"/>
          </p:cNvSpPr>
          <p:nvPr>
            <p:ph type="body" idx="1"/>
          </p:nvPr>
        </p:nvSpPr>
        <p:spPr>
          <a:xfrm>
            <a:off x="522697" y="2307026"/>
            <a:ext cx="11146606" cy="937764"/>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SzPts val="4800"/>
              <a:buNone/>
              <a:defRPr sz="4800" b="1">
                <a:latin typeface="Microsoft YaHei"/>
                <a:ea typeface="Microsoft YaHei"/>
                <a:cs typeface="Microsoft YaHei"/>
                <a:sym typeface="Microsoft YaHei"/>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8" name="Google Shape;18;p2"/>
          <p:cNvSpPr txBox="1">
            <a:spLocks noGrp="1"/>
          </p:cNvSpPr>
          <p:nvPr>
            <p:ph type="body" idx="2"/>
          </p:nvPr>
        </p:nvSpPr>
        <p:spPr>
          <a:xfrm>
            <a:off x="3155230" y="3669185"/>
            <a:ext cx="2294080" cy="549890"/>
          </a:xfrm>
          <a:prstGeom prst="rect">
            <a:avLst/>
          </a:prstGeom>
          <a:solidFill>
            <a:schemeClr val="lt1"/>
          </a:solidFill>
          <a:ln w="12700" cap="flat" cmpd="sng">
            <a:solidFill>
              <a:srgbClr val="7F7F7F"/>
            </a:solidFill>
            <a:prstDash val="solid"/>
            <a:round/>
            <a:headEnd type="none" w="sm" len="sm"/>
            <a:tailEnd type="none" w="sm" len="sm"/>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1400"/>
              <a:buNone/>
              <a:defRPr sz="1400" b="0">
                <a:latin typeface="Microsoft YaHei"/>
                <a:ea typeface="Microsoft YaHei"/>
                <a:cs typeface="Microsoft YaHei"/>
                <a:sym typeface="Microsoft YaHei"/>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9" name="Google Shape;19;p2"/>
          <p:cNvSpPr txBox="1">
            <a:spLocks noGrp="1"/>
          </p:cNvSpPr>
          <p:nvPr>
            <p:ph type="body" idx="3"/>
          </p:nvPr>
        </p:nvSpPr>
        <p:spPr>
          <a:xfrm>
            <a:off x="6742690" y="3669184"/>
            <a:ext cx="2294080" cy="549890"/>
          </a:xfrm>
          <a:prstGeom prst="rect">
            <a:avLst/>
          </a:prstGeom>
          <a:solidFill>
            <a:schemeClr val="lt1"/>
          </a:solidFill>
          <a:ln w="12700" cap="flat" cmpd="sng">
            <a:solidFill>
              <a:srgbClr val="7F7F7F"/>
            </a:solidFill>
            <a:prstDash val="solid"/>
            <a:round/>
            <a:headEnd type="none" w="sm" len="sm"/>
            <a:tailEnd type="none" w="sm" len="sm"/>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1400"/>
              <a:buNone/>
              <a:defRPr sz="1400" b="0">
                <a:latin typeface="Microsoft YaHei"/>
                <a:ea typeface="Microsoft YaHei"/>
                <a:cs typeface="Microsoft YaHei"/>
                <a:sym typeface="Microsoft YaHei"/>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0" name="Google Shape;20;p2"/>
          <p:cNvSpPr txBox="1">
            <a:spLocks noGrp="1"/>
          </p:cNvSpPr>
          <p:nvPr>
            <p:ph type="body" idx="4"/>
          </p:nvPr>
        </p:nvSpPr>
        <p:spPr>
          <a:xfrm>
            <a:off x="3155230" y="4448647"/>
            <a:ext cx="5881540" cy="508364"/>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SzPts val="2000"/>
              <a:buNone/>
              <a:defRPr sz="2000" b="0">
                <a:latin typeface="Microsoft YaHei"/>
                <a:ea typeface="Microsoft YaHei"/>
                <a:cs typeface="Microsoft YaHei"/>
                <a:sym typeface="Microsoft YaHei"/>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1" name="Google Shape;21;p2"/>
          <p:cNvSpPr txBox="1">
            <a:spLocks noGrp="1"/>
          </p:cNvSpPr>
          <p:nvPr>
            <p:ph type="body" idx="5"/>
          </p:nvPr>
        </p:nvSpPr>
        <p:spPr>
          <a:xfrm>
            <a:off x="265304" y="220133"/>
            <a:ext cx="3303395" cy="389467"/>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400"/>
              <a:buNone/>
              <a:defRPr sz="1400" b="1">
                <a:latin typeface="Microsoft YaHei"/>
                <a:ea typeface="Microsoft YaHei"/>
                <a:cs typeface="Microsoft YaHei"/>
                <a:sym typeface="Microsoft YaHei"/>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12"/>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2"/>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4"/>
        <p:cNvGrpSpPr/>
        <p:nvPr/>
      </p:nvGrpSpPr>
      <p:grpSpPr>
        <a:xfrm>
          <a:off x="0" y="0"/>
          <a:ext cx="0" cy="0"/>
          <a:chOff x="0" y="0"/>
          <a:chExt cx="0" cy="0"/>
        </a:xfrm>
      </p:grpSpPr>
      <p:sp>
        <p:nvSpPr>
          <p:cNvPr id="95" name="Google Shape;95;p14"/>
          <p:cNvSpPr/>
          <p:nvPr/>
        </p:nvSpPr>
        <p:spPr>
          <a:xfrm>
            <a:off x="0" y="0"/>
            <a:ext cx="6096000"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txBox="1">
            <a:spLocks noGrp="1"/>
          </p:cNvSpPr>
          <p:nvPr>
            <p:ph type="title"/>
          </p:nvPr>
        </p:nvSpPr>
        <p:spPr>
          <a:xfrm>
            <a:off x="804672" y="2243828"/>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4"/>
          <p:cNvSpPr txBox="1">
            <a:spLocks noGrp="1"/>
          </p:cNvSpPr>
          <p:nvPr>
            <p:ph type="body" idx="1"/>
          </p:nvPr>
        </p:nvSpPr>
        <p:spPr>
          <a:xfrm>
            <a:off x="6736080" y="804672"/>
            <a:ext cx="4815840" cy="5248656"/>
          </a:xfrm>
          <a:prstGeom prst="rect">
            <a:avLst/>
          </a:prstGeom>
          <a:noFill/>
          <a:ln>
            <a:noFill/>
          </a:ln>
        </p:spPr>
        <p:txBody>
          <a:bodyPr spcFirstLastPara="1" wrap="square" lIns="91425" tIns="45700" rIns="91425" bIns="45700" anchor="t" anchorCtr="0">
            <a:normAutofit/>
          </a:bodyPr>
          <a:lstStyle>
            <a:lvl1pPr marL="457200" lvl="0" indent="-349250" algn="l">
              <a:lnSpc>
                <a:spcPct val="100000"/>
              </a:lnSpc>
              <a:spcBef>
                <a:spcPts val="1000"/>
              </a:spcBef>
              <a:spcAft>
                <a:spcPts val="0"/>
              </a:spcAft>
              <a:buSzPts val="1900"/>
              <a:buChar char="•"/>
              <a:defRPr sz="1900">
                <a:solidFill>
                  <a:schemeClr val="dk1"/>
                </a:solidFill>
              </a:defRPr>
            </a:lvl1pPr>
            <a:lvl2pPr marL="914400" lvl="1" indent="-330200" algn="l">
              <a:lnSpc>
                <a:spcPct val="100000"/>
              </a:lnSpc>
              <a:spcBef>
                <a:spcPts val="1000"/>
              </a:spcBef>
              <a:spcAft>
                <a:spcPts val="0"/>
              </a:spcAft>
              <a:buSzPts val="1600"/>
              <a:buChar char="•"/>
              <a:defRPr sz="1600">
                <a:solidFill>
                  <a:schemeClr val="dk1"/>
                </a:solidFill>
              </a:defRPr>
            </a:lvl2pPr>
            <a:lvl3pPr marL="1371600" lvl="2" indent="-330200" algn="l">
              <a:lnSpc>
                <a:spcPct val="100000"/>
              </a:lnSpc>
              <a:spcBef>
                <a:spcPts val="1000"/>
              </a:spcBef>
              <a:spcAft>
                <a:spcPts val="0"/>
              </a:spcAft>
              <a:buSzPts val="1600"/>
              <a:buChar char="•"/>
              <a:defRPr sz="1600">
                <a:solidFill>
                  <a:schemeClr val="dk1"/>
                </a:solidFill>
              </a:defRPr>
            </a:lvl3pPr>
            <a:lvl4pPr marL="1828800" lvl="3" indent="-330200" algn="l">
              <a:lnSpc>
                <a:spcPct val="100000"/>
              </a:lnSpc>
              <a:spcBef>
                <a:spcPts val="1000"/>
              </a:spcBef>
              <a:spcAft>
                <a:spcPts val="0"/>
              </a:spcAft>
              <a:buSzPts val="1600"/>
              <a:buChar char="•"/>
              <a:defRPr sz="1600">
                <a:solidFill>
                  <a:schemeClr val="dk1"/>
                </a:solidFill>
              </a:defRPr>
            </a:lvl4pPr>
            <a:lvl5pPr marL="2286000" lvl="4" indent="-330200" algn="l">
              <a:lnSpc>
                <a:spcPct val="100000"/>
              </a:lnSpc>
              <a:spcBef>
                <a:spcPts val="1000"/>
              </a:spcBef>
              <a:spcAft>
                <a:spcPts val="0"/>
              </a:spcAft>
              <a:buSzPts val="1600"/>
              <a:buChar char="•"/>
              <a:defRPr sz="1600">
                <a:solidFill>
                  <a:schemeClr val="dk1"/>
                </a:solidFill>
              </a:defRPr>
            </a:lvl5pPr>
            <a:lvl6pPr marL="2743200" lvl="5" indent="-330200" algn="l">
              <a:lnSpc>
                <a:spcPct val="100000"/>
              </a:lnSpc>
              <a:spcBef>
                <a:spcPts val="1000"/>
              </a:spcBef>
              <a:spcAft>
                <a:spcPts val="0"/>
              </a:spcAft>
              <a:buSzPts val="1600"/>
              <a:buChar char="•"/>
              <a:defRPr sz="1600"/>
            </a:lvl6pPr>
            <a:lvl7pPr marL="3200400" lvl="6" indent="-330200" algn="l">
              <a:lnSpc>
                <a:spcPct val="100000"/>
              </a:lnSpc>
              <a:spcBef>
                <a:spcPts val="1000"/>
              </a:spcBef>
              <a:spcAft>
                <a:spcPts val="0"/>
              </a:spcAft>
              <a:buSzPts val="1600"/>
              <a:buChar char="•"/>
              <a:defRPr sz="1600"/>
            </a:lvl7pPr>
            <a:lvl8pPr marL="3657600" lvl="7" indent="-330200" algn="l">
              <a:lnSpc>
                <a:spcPct val="100000"/>
              </a:lnSpc>
              <a:spcBef>
                <a:spcPts val="1000"/>
              </a:spcBef>
              <a:spcAft>
                <a:spcPts val="0"/>
              </a:spcAft>
              <a:buSzPts val="1600"/>
              <a:buChar char="•"/>
              <a:defRPr sz="1600"/>
            </a:lvl8pPr>
            <a:lvl9pPr marL="4114800" lvl="8" indent="-330200" algn="l">
              <a:lnSpc>
                <a:spcPct val="100000"/>
              </a:lnSpc>
              <a:spcBef>
                <a:spcPts val="1000"/>
              </a:spcBef>
              <a:spcAft>
                <a:spcPts val="0"/>
              </a:spcAft>
              <a:buSzPts val="1600"/>
              <a:buChar char="•"/>
              <a:defRPr sz="1600"/>
            </a:lvl9pPr>
          </a:lstStyle>
          <a:p>
            <a:endParaRPr/>
          </a:p>
        </p:txBody>
      </p:sp>
      <p:sp>
        <p:nvSpPr>
          <p:cNvPr id="98" name="Google Shape;98;p14"/>
          <p:cNvSpPr txBox="1">
            <a:spLocks noGrp="1"/>
          </p:cNvSpPr>
          <p:nvPr>
            <p:ph type="body" idx="2"/>
          </p:nvPr>
        </p:nvSpPr>
        <p:spPr>
          <a:xfrm>
            <a:off x="1115568" y="3549918"/>
            <a:ext cx="3794760" cy="2194036"/>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99" name="Google Shape;99;p1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4"/>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2"/>
        <p:cNvGrpSpPr/>
        <p:nvPr/>
      </p:nvGrpSpPr>
      <p:grpSpPr>
        <a:xfrm>
          <a:off x="0" y="0"/>
          <a:ext cx="0" cy="0"/>
          <a:chOff x="0" y="0"/>
          <a:chExt cx="0" cy="0"/>
        </a:xfrm>
      </p:grpSpPr>
      <p:sp>
        <p:nvSpPr>
          <p:cNvPr id="103" name="Google Shape;103;p15"/>
          <p:cNvSpPr/>
          <p:nvPr/>
        </p:nvSpPr>
        <p:spPr>
          <a:xfrm>
            <a:off x="0" y="0"/>
            <a:ext cx="6095999"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txBox="1">
            <a:spLocks noGrp="1"/>
          </p:cNvSpPr>
          <p:nvPr>
            <p:ph type="title"/>
          </p:nvPr>
        </p:nvSpPr>
        <p:spPr>
          <a:xfrm>
            <a:off x="808523" y="2243828"/>
            <a:ext cx="4494998" cy="113464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15"/>
          <p:cNvSpPr>
            <a:spLocks noGrp="1"/>
          </p:cNvSpPr>
          <p:nvPr>
            <p:ph type="pic" idx="2"/>
          </p:nvPr>
        </p:nvSpPr>
        <p:spPr>
          <a:xfrm>
            <a:off x="6095999" y="0"/>
            <a:ext cx="6102097" cy="6858000"/>
          </a:xfrm>
          <a:prstGeom prst="rect">
            <a:avLst/>
          </a:prstGeom>
          <a:solidFill>
            <a:srgbClr val="BFBFBF"/>
          </a:solidFill>
          <a:ln>
            <a:noFill/>
          </a:ln>
        </p:spPr>
      </p:sp>
      <p:sp>
        <p:nvSpPr>
          <p:cNvPr id="106" name="Google Shape;106;p15"/>
          <p:cNvSpPr txBox="1">
            <a:spLocks noGrp="1"/>
          </p:cNvSpPr>
          <p:nvPr>
            <p:ph type="body" idx="1"/>
          </p:nvPr>
        </p:nvSpPr>
        <p:spPr>
          <a:xfrm>
            <a:off x="1115568" y="3549918"/>
            <a:ext cx="3794760" cy="2194037"/>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107" name="Google Shape;107;p15"/>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5"/>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5"/>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16"/>
          <p:cNvSpPr txBox="1">
            <a:spLocks noGrp="1"/>
          </p:cNvSpPr>
          <p:nvPr>
            <p:ph type="body" idx="1"/>
          </p:nvPr>
        </p:nvSpPr>
        <p:spPr>
          <a:xfrm rot="5400000">
            <a:off x="4545009" y="324172"/>
            <a:ext cx="3101983" cy="772972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13" name="Google Shape;113;p16"/>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6"/>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6"/>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rot="5400000">
            <a:off x="6810676" y="2779696"/>
            <a:ext cx="4983480" cy="1298608"/>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17"/>
          <p:cNvSpPr txBox="1">
            <a:spLocks noGrp="1"/>
          </p:cNvSpPr>
          <p:nvPr>
            <p:ph type="body" idx="1"/>
          </p:nvPr>
        </p:nvSpPr>
        <p:spPr>
          <a:xfrm rot="5400000">
            <a:off x="2838641" y="329756"/>
            <a:ext cx="4983480" cy="619848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19" name="Google Shape;119;p1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7"/>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内容页_3">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a:fillRect/>
          </a:stretch>
        </p:blipFill>
        <p:spPr>
          <a:xfrm>
            <a:off x="7739212" y="0"/>
            <a:ext cx="4452788" cy="6862813"/>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40002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副标题页">
  <p:cSld name="副标题页">
    <p:spTree>
      <p:nvGrpSpPr>
        <p:cNvPr id="1" name="Shape 41"/>
        <p:cNvGrpSpPr/>
        <p:nvPr/>
      </p:nvGrpSpPr>
      <p:grpSpPr>
        <a:xfrm>
          <a:off x="0" y="0"/>
          <a:ext cx="0" cy="0"/>
          <a:chOff x="0" y="0"/>
          <a:chExt cx="0" cy="0"/>
        </a:xfrm>
      </p:grpSpPr>
      <p:pic>
        <p:nvPicPr>
          <p:cNvPr id="42" name="Google Shape;42;p4"/>
          <p:cNvPicPr preferRelativeResize="0"/>
          <p:nvPr/>
        </p:nvPicPr>
        <p:blipFill rotWithShape="1">
          <a:blip r:embed="rId2">
            <a:alphaModFix/>
          </a:blip>
          <a:srcRect l="61489" t="25058" r="12143" b="25081"/>
          <a:stretch/>
        </p:blipFill>
        <p:spPr>
          <a:xfrm>
            <a:off x="3882314" y="1181451"/>
            <a:ext cx="4495104" cy="4495104"/>
          </a:xfrm>
          <a:prstGeom prst="ellipse">
            <a:avLst/>
          </a:prstGeom>
          <a:noFill/>
          <a:ln>
            <a:noFill/>
          </a:ln>
        </p:spPr>
      </p:pic>
      <p:sp>
        <p:nvSpPr>
          <p:cNvPr id="43" name="Google Shape;43;p4"/>
          <p:cNvSpPr txBox="1">
            <a:spLocks noGrp="1"/>
          </p:cNvSpPr>
          <p:nvPr>
            <p:ph type="body" idx="1"/>
          </p:nvPr>
        </p:nvSpPr>
        <p:spPr>
          <a:xfrm>
            <a:off x="265304" y="220133"/>
            <a:ext cx="3303395" cy="389467"/>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400"/>
              <a:buNone/>
              <a:defRPr sz="1400" b="1">
                <a:latin typeface="Microsoft YaHei"/>
                <a:ea typeface="Microsoft YaHei"/>
                <a:cs typeface="Microsoft YaHei"/>
                <a:sym typeface="Microsoft YaHei"/>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4" name="Google Shape;44;p4"/>
          <p:cNvSpPr txBox="1">
            <a:spLocks noGrp="1"/>
          </p:cNvSpPr>
          <p:nvPr>
            <p:ph type="body" idx="2"/>
          </p:nvPr>
        </p:nvSpPr>
        <p:spPr>
          <a:xfrm>
            <a:off x="2326105" y="2470485"/>
            <a:ext cx="7539792" cy="1074822"/>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SzPts val="6000"/>
              <a:buNone/>
              <a:defRPr sz="6000" b="1">
                <a:latin typeface="Microsoft YaHei"/>
                <a:ea typeface="Microsoft YaHei"/>
                <a:cs typeface="Microsoft YaHei"/>
                <a:sym typeface="Microsoft YaHei"/>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5" name="Google Shape;45;p4"/>
          <p:cNvSpPr txBox="1">
            <a:spLocks noGrp="1"/>
          </p:cNvSpPr>
          <p:nvPr>
            <p:ph type="body" idx="3"/>
          </p:nvPr>
        </p:nvSpPr>
        <p:spPr>
          <a:xfrm>
            <a:off x="2326105" y="3545305"/>
            <a:ext cx="7539792" cy="707725"/>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SzPts val="4400"/>
              <a:buNone/>
              <a:defRPr sz="4400" b="0">
                <a:latin typeface="Microsoft YaHei"/>
                <a:ea typeface="Microsoft YaHei"/>
                <a:cs typeface="Microsoft YaHei"/>
                <a:sym typeface="Microsoft YaHei"/>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内容页_3">
  <p:cSld name="内容页_3">
    <p:spTree>
      <p:nvGrpSpPr>
        <p:cNvPr id="1" name="Shape 46"/>
        <p:cNvGrpSpPr/>
        <p:nvPr/>
      </p:nvGrpSpPr>
      <p:grpSpPr>
        <a:xfrm>
          <a:off x="0" y="0"/>
          <a:ext cx="0" cy="0"/>
          <a:chOff x="0" y="0"/>
          <a:chExt cx="0" cy="0"/>
        </a:xfrm>
      </p:grpSpPr>
      <p:pic>
        <p:nvPicPr>
          <p:cNvPr id="47" name="Google Shape;47;p5"/>
          <p:cNvPicPr preferRelativeResize="0"/>
          <p:nvPr/>
        </p:nvPicPr>
        <p:blipFill rotWithShape="1">
          <a:blip r:embed="rId2">
            <a:alphaModFix/>
          </a:blip>
          <a:srcRect l="54115" t="20375" r="25555" b="20378"/>
          <a:stretch/>
        </p:blipFill>
        <p:spPr>
          <a:xfrm>
            <a:off x="7739212" y="0"/>
            <a:ext cx="4452788" cy="6862813"/>
          </a:xfrm>
          <a:prstGeom prst="rect">
            <a:avLst/>
          </a:prstGeom>
          <a:noFill/>
          <a:ln>
            <a:noFill/>
          </a:ln>
        </p:spPr>
      </p:pic>
      <p:sp>
        <p:nvSpPr>
          <p:cNvPr id="48" name="Google Shape;48;p5"/>
          <p:cNvSpPr txBox="1">
            <a:spLocks noGrp="1"/>
          </p:cNvSpPr>
          <p:nvPr>
            <p:ph type="body" idx="1"/>
          </p:nvPr>
        </p:nvSpPr>
        <p:spPr>
          <a:xfrm>
            <a:off x="265304" y="220133"/>
            <a:ext cx="3303395" cy="389467"/>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400"/>
              <a:buNone/>
              <a:defRPr sz="1400" b="1">
                <a:latin typeface="Microsoft YaHei"/>
                <a:ea typeface="Microsoft YaHei"/>
                <a:cs typeface="Microsoft YaHei"/>
                <a:sym typeface="Microsoft YaHei"/>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内容页_4">
  <p:cSld name="内容页_4">
    <p:spTree>
      <p:nvGrpSpPr>
        <p:cNvPr id="1" name="Shape 49"/>
        <p:cNvGrpSpPr/>
        <p:nvPr/>
      </p:nvGrpSpPr>
      <p:grpSpPr>
        <a:xfrm>
          <a:off x="0" y="0"/>
          <a:ext cx="0" cy="0"/>
          <a:chOff x="0" y="0"/>
          <a:chExt cx="0" cy="0"/>
        </a:xfrm>
      </p:grpSpPr>
      <p:sp>
        <p:nvSpPr>
          <p:cNvPr id="50" name="Google Shape;50;p6"/>
          <p:cNvSpPr txBox="1">
            <a:spLocks noGrp="1"/>
          </p:cNvSpPr>
          <p:nvPr>
            <p:ph type="body" idx="1"/>
          </p:nvPr>
        </p:nvSpPr>
        <p:spPr>
          <a:xfrm>
            <a:off x="265304" y="220133"/>
            <a:ext cx="3303395" cy="389467"/>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400"/>
              <a:buNone/>
              <a:defRPr sz="1400" b="1">
                <a:latin typeface="Microsoft YaHei"/>
                <a:ea typeface="Microsoft YaHei"/>
                <a:cs typeface="Microsoft YaHei"/>
                <a:sym typeface="Microsoft YaHei"/>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51"/>
        <p:cNvGrpSpPr/>
        <p:nvPr/>
      </p:nvGrpSpPr>
      <p:grpSpPr>
        <a:xfrm>
          <a:off x="0" y="0"/>
          <a:ext cx="0" cy="0"/>
          <a:chOff x="0" y="0"/>
          <a:chExt cx="0" cy="0"/>
        </a:xfrm>
      </p:grpSpPr>
      <p:sp>
        <p:nvSpPr>
          <p:cNvPr id="52" name="Google Shape;52;p7"/>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7"/>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54" name="Google Shape;54;p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8"/>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60" name="Google Shape;60;p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9"/>
          <p:cNvSpPr txBox="1">
            <a:spLocks noGrp="1"/>
          </p:cNvSpPr>
          <p:nvPr>
            <p:ph type="body" idx="1"/>
          </p:nvPr>
        </p:nvSpPr>
        <p:spPr>
          <a:xfrm>
            <a:off x="2695194" y="4352465"/>
            <a:ext cx="6801612" cy="1265082"/>
          </a:xfrm>
          <a:prstGeom prst="rect">
            <a:avLst/>
          </a:prstGeom>
          <a:noFill/>
          <a:ln>
            <a:noFill/>
          </a:ln>
        </p:spPr>
        <p:txBody>
          <a:bodyPr spcFirstLastPara="1" wrap="square" lIns="91425" tIns="45700" rIns="91425" bIns="45700" anchor="t" anchorCtr="1">
            <a:normAutofit/>
          </a:bodyPr>
          <a:lstStyle>
            <a:lvl1pPr marL="457200" lvl="0" indent="-228600" algn="l">
              <a:lnSpc>
                <a:spcPct val="100000"/>
              </a:lnSpc>
              <a:spcBef>
                <a:spcPts val="100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2000"/>
              <a:buNone/>
              <a:defRPr sz="2000">
                <a:solidFill>
                  <a:schemeClr val="lt1"/>
                </a:solidFill>
              </a:defRPr>
            </a:lvl2pPr>
            <a:lvl3pPr marL="1371600" lvl="2" indent="-228600" algn="l">
              <a:lnSpc>
                <a:spcPct val="100000"/>
              </a:lnSpc>
              <a:spcBef>
                <a:spcPts val="1000"/>
              </a:spcBef>
              <a:spcAft>
                <a:spcPts val="0"/>
              </a:spcAft>
              <a:buSzPts val="1800"/>
              <a:buNone/>
              <a:defRPr sz="1800">
                <a:solidFill>
                  <a:schemeClr val="lt1"/>
                </a:solidFill>
              </a:defRPr>
            </a:lvl3pPr>
            <a:lvl4pPr marL="1828800" lvl="3" indent="-228600" algn="l">
              <a:lnSpc>
                <a:spcPct val="100000"/>
              </a:lnSpc>
              <a:spcBef>
                <a:spcPts val="1000"/>
              </a:spcBef>
              <a:spcAft>
                <a:spcPts val="0"/>
              </a:spcAft>
              <a:buSzPts val="1600"/>
              <a:buNone/>
              <a:defRPr sz="1600">
                <a:solidFill>
                  <a:schemeClr val="lt1"/>
                </a:solidFill>
              </a:defRPr>
            </a:lvl4pPr>
            <a:lvl5pPr marL="2286000" lvl="4" indent="-228600" algn="l">
              <a:lnSpc>
                <a:spcPct val="100000"/>
              </a:lnSpc>
              <a:spcBef>
                <a:spcPts val="1000"/>
              </a:spcBef>
              <a:spcAft>
                <a:spcPts val="0"/>
              </a:spcAft>
              <a:buSzPts val="1600"/>
              <a:buNone/>
              <a:defRPr sz="1600">
                <a:solidFill>
                  <a:schemeClr val="lt1"/>
                </a:solidFill>
              </a:defRPr>
            </a:lvl5pPr>
            <a:lvl6pPr marL="2743200" lvl="5" indent="-228600" algn="l">
              <a:lnSpc>
                <a:spcPct val="100000"/>
              </a:lnSpc>
              <a:spcBef>
                <a:spcPts val="1000"/>
              </a:spcBef>
              <a:spcAft>
                <a:spcPts val="0"/>
              </a:spcAft>
              <a:buSzPts val="1600"/>
              <a:buNone/>
              <a:defRPr sz="1600">
                <a:solidFill>
                  <a:schemeClr val="lt1"/>
                </a:solidFill>
              </a:defRPr>
            </a:lvl6pPr>
            <a:lvl7pPr marL="3200400" lvl="6" indent="-228600" algn="l">
              <a:lnSpc>
                <a:spcPct val="100000"/>
              </a:lnSpc>
              <a:spcBef>
                <a:spcPts val="1000"/>
              </a:spcBef>
              <a:spcAft>
                <a:spcPts val="0"/>
              </a:spcAft>
              <a:buSzPts val="1600"/>
              <a:buNone/>
              <a:defRPr sz="1600">
                <a:solidFill>
                  <a:schemeClr val="lt1"/>
                </a:solidFill>
              </a:defRPr>
            </a:lvl7pPr>
            <a:lvl8pPr marL="3657600" lvl="7" indent="-228600" algn="l">
              <a:lnSpc>
                <a:spcPct val="100000"/>
              </a:lnSpc>
              <a:spcBef>
                <a:spcPts val="1000"/>
              </a:spcBef>
              <a:spcAft>
                <a:spcPts val="0"/>
              </a:spcAft>
              <a:buSzPts val="1600"/>
              <a:buNone/>
              <a:defRPr sz="1600">
                <a:solidFill>
                  <a:schemeClr val="lt1"/>
                </a:solidFill>
              </a:defRPr>
            </a:lvl8pPr>
            <a:lvl9pPr marL="4114800" lvl="8" indent="-228600" algn="l">
              <a:lnSpc>
                <a:spcPct val="100000"/>
              </a:lnSpc>
              <a:spcBef>
                <a:spcPts val="1000"/>
              </a:spcBef>
              <a:spcAft>
                <a:spcPts val="0"/>
              </a:spcAft>
              <a:buSzPts val="1600"/>
              <a:buNone/>
              <a:defRPr sz="1600">
                <a:solidFill>
                  <a:schemeClr val="lt1"/>
                </a:solidFill>
              </a:defRPr>
            </a:lvl9pPr>
          </a:lstStyle>
          <a:p>
            <a:endParaRPr/>
          </a:p>
        </p:txBody>
      </p:sp>
      <p:sp>
        <p:nvSpPr>
          <p:cNvPr id="66" name="Google Shape;66;p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txBox="1">
            <a:spLocks noGrp="1"/>
          </p:cNvSpPr>
          <p:nvPr>
            <p:ph type="body" idx="1"/>
          </p:nvPr>
        </p:nvSpPr>
        <p:spPr>
          <a:xfrm>
            <a:off x="1581912" y="2638044"/>
            <a:ext cx="4271771"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72" name="Google Shape;72;p10"/>
          <p:cNvSpPr txBox="1">
            <a:spLocks noGrp="1"/>
          </p:cNvSpPr>
          <p:nvPr>
            <p:ph type="body" idx="2"/>
          </p:nvPr>
        </p:nvSpPr>
        <p:spPr>
          <a:xfrm>
            <a:off x="6338315" y="2638044"/>
            <a:ext cx="4270247"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73" name="Google Shape;73;p10"/>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6"/>
        <p:cNvGrpSpPr/>
        <p:nvPr/>
      </p:nvGrpSpPr>
      <p:grpSpPr>
        <a:xfrm>
          <a:off x="0" y="0"/>
          <a:ext cx="0" cy="0"/>
          <a:chOff x="0" y="0"/>
          <a:chExt cx="0" cy="0"/>
        </a:xfrm>
      </p:grpSpPr>
      <p:sp>
        <p:nvSpPr>
          <p:cNvPr id="77" name="Google Shape;77;p11"/>
          <p:cNvSpPr txBox="1">
            <a:spLocks noGrp="1"/>
          </p:cNvSpPr>
          <p:nvPr>
            <p:ph type="body" idx="1"/>
          </p:nvPr>
        </p:nvSpPr>
        <p:spPr>
          <a:xfrm>
            <a:off x="158343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78" name="Google Shape;78;p11"/>
          <p:cNvSpPr txBox="1">
            <a:spLocks noGrp="1"/>
          </p:cNvSpPr>
          <p:nvPr>
            <p:ph type="body" idx="2"/>
          </p:nvPr>
        </p:nvSpPr>
        <p:spPr>
          <a:xfrm>
            <a:off x="1583436" y="3143250"/>
            <a:ext cx="4270248"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79" name="Google Shape;79;p11"/>
          <p:cNvSpPr txBox="1">
            <a:spLocks noGrp="1"/>
          </p:cNvSpPr>
          <p:nvPr>
            <p:ph type="body" idx="3"/>
          </p:nvPr>
        </p:nvSpPr>
        <p:spPr>
          <a:xfrm>
            <a:off x="6338316" y="3143250"/>
            <a:ext cx="4253484"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30200" algn="l">
              <a:lnSpc>
                <a:spcPct val="100000"/>
              </a:lnSpc>
              <a:spcBef>
                <a:spcPts val="1000"/>
              </a:spcBef>
              <a:spcAft>
                <a:spcPts val="0"/>
              </a:spcAft>
              <a:buSzPts val="16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80" name="Google Shape;80;p11"/>
          <p:cNvSpPr txBox="1">
            <a:spLocks noGrp="1"/>
          </p:cNvSpPr>
          <p:nvPr>
            <p:ph type="body" idx="4"/>
          </p:nvPr>
        </p:nvSpPr>
        <p:spPr>
          <a:xfrm>
            <a:off x="633831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81" name="Google Shape;81;p1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4" name="Google Shape;84;p1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800"/>
              <a:buFont typeface="Gill Sans"/>
              <a:buNone/>
              <a:defRPr sz="28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9pPr>
          </a:lstStyle>
          <a:p>
            <a:endParaRPr/>
          </a:p>
        </p:txBody>
      </p:sp>
      <p:sp>
        <p:nvSpPr>
          <p:cNvPr id="12" name="Google Shape;12;p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4" name="Google Shape;14;p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11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11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11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11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11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11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11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jpg"/><Relationship Id="rId2" Type="http://schemas.openxmlformats.org/officeDocument/2006/relationships/image" Target="../media/image29.jpg"/><Relationship Id="rId1" Type="http://schemas.openxmlformats.org/officeDocument/2006/relationships/slideLayout" Target="../slideLayouts/slideLayout15.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jpg"/><Relationship Id="rId2" Type="http://schemas.openxmlformats.org/officeDocument/2006/relationships/image" Target="../media/image35.jpg"/><Relationship Id="rId1" Type="http://schemas.openxmlformats.org/officeDocument/2006/relationships/slideLayout" Target="../slideLayouts/slideLayout15.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7.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jpg"/><Relationship Id="rId1" Type="http://schemas.openxmlformats.org/officeDocument/2006/relationships/slideLayout" Target="../slideLayouts/slideLayout15.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18.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47.jpg"/><Relationship Id="rId7" Type="http://schemas.openxmlformats.org/officeDocument/2006/relationships/image" Target="../media/image51.jp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19.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53.jpg"/><Relationship Id="rId7" Type="http://schemas.openxmlformats.org/officeDocument/2006/relationships/image" Target="../media/image57.jp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0.jpg"/><Relationship Id="rId7" Type="http://schemas.openxmlformats.org/officeDocument/2006/relationships/image" Target="../media/image64.jpg"/><Relationship Id="rId2" Type="http://schemas.openxmlformats.org/officeDocument/2006/relationships/image" Target="../media/image59.jpg"/><Relationship Id="rId1" Type="http://schemas.openxmlformats.org/officeDocument/2006/relationships/slideLayout" Target="../slideLayouts/slideLayout15.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body" idx="1"/>
          </p:nvPr>
        </p:nvSpPr>
        <p:spPr>
          <a:xfrm>
            <a:off x="449672" y="1665041"/>
            <a:ext cx="11146606" cy="937764"/>
          </a:xfrm>
          <a:prstGeom prst="rect">
            <a:avLst/>
          </a:prstGeom>
          <a:noFill/>
          <a:ln>
            <a:noFill/>
          </a:ln>
        </p:spPr>
        <p:txBody>
          <a:bodyPr spcFirstLastPara="1" wrap="square" lIns="91425" tIns="45700" rIns="91425" bIns="45700" anchor="ctr" anchorCtr="0">
            <a:normAutofit fontScale="32500" lnSpcReduction="20000"/>
          </a:bodyPr>
          <a:lstStyle/>
          <a:p>
            <a:pPr marL="0" lvl="0" indent="0" algn="ctr" rtl="0">
              <a:lnSpc>
                <a:spcPct val="100000"/>
              </a:lnSpc>
              <a:spcBef>
                <a:spcPts val="0"/>
              </a:spcBef>
              <a:spcAft>
                <a:spcPts val="0"/>
              </a:spcAft>
              <a:buSzPct val="35164"/>
              <a:buNone/>
            </a:pPr>
            <a:br>
              <a:rPr lang="en-US" dirty="0">
                <a:latin typeface="Arial"/>
                <a:ea typeface="Arial"/>
                <a:cs typeface="Arial"/>
                <a:sym typeface="Arial"/>
              </a:rPr>
            </a:br>
            <a:r>
              <a:rPr lang="en-US" sz="13650" dirty="0">
                <a:latin typeface="Arial"/>
                <a:ea typeface="Arial"/>
                <a:cs typeface="Arial"/>
                <a:sym typeface="Arial"/>
              </a:rPr>
              <a:t>Forecasting Company Insolvency</a:t>
            </a:r>
            <a:endParaRPr sz="13650" dirty="0">
              <a:latin typeface="Arial"/>
              <a:ea typeface="Arial"/>
              <a:cs typeface="Arial"/>
              <a:sym typeface="Arial"/>
            </a:endParaRPr>
          </a:p>
          <a:p>
            <a:pPr marL="0" lvl="0" indent="0" algn="ctr" rtl="0">
              <a:lnSpc>
                <a:spcPct val="100000"/>
              </a:lnSpc>
              <a:spcBef>
                <a:spcPts val="1000"/>
              </a:spcBef>
              <a:spcAft>
                <a:spcPts val="0"/>
              </a:spcAft>
              <a:buSzPct val="45933"/>
              <a:buNone/>
            </a:pPr>
            <a:endParaRPr sz="10450" dirty="0">
              <a:latin typeface="Arial"/>
              <a:ea typeface="Arial"/>
              <a:cs typeface="Arial"/>
              <a:sym typeface="Arial"/>
            </a:endParaRPr>
          </a:p>
        </p:txBody>
      </p:sp>
      <p:sp>
        <p:nvSpPr>
          <p:cNvPr id="127" name="Google Shape;127;p18"/>
          <p:cNvSpPr txBox="1">
            <a:spLocks noGrp="1"/>
          </p:cNvSpPr>
          <p:nvPr>
            <p:ph type="body" idx="2"/>
          </p:nvPr>
        </p:nvSpPr>
        <p:spPr>
          <a:xfrm>
            <a:off x="3155315" y="3830955"/>
            <a:ext cx="5881370" cy="1574165"/>
          </a:xfrm>
          <a:prstGeom prst="rect">
            <a:avLst/>
          </a:prstGeom>
          <a:solidFill>
            <a:schemeClr val="lt1"/>
          </a:solidFill>
          <a:ln w="12700" cap="flat" cmpd="sng">
            <a:solidFill>
              <a:srgbClr val="7F7F7F"/>
            </a:solidFill>
            <a:prstDash val="solid"/>
            <a:round/>
            <a:headEnd type="none" w="sm" len="sm"/>
            <a:tailEnd type="none" w="sm" len="sm"/>
          </a:ln>
        </p:spPr>
        <p:txBody>
          <a:bodyPr spcFirstLastPara="1" wrap="square" lIns="91425" tIns="45700" rIns="91425" bIns="45700" anchor="t" anchorCtr="0">
            <a:normAutofit fontScale="85000" lnSpcReduction="20000"/>
          </a:bodyPr>
          <a:lstStyle/>
          <a:p>
            <a:pPr marL="0" lvl="0" indent="0" algn="ctr" rtl="0">
              <a:lnSpc>
                <a:spcPct val="150000"/>
              </a:lnSpc>
              <a:spcBef>
                <a:spcPts val="0"/>
              </a:spcBef>
              <a:spcAft>
                <a:spcPts val="0"/>
              </a:spcAft>
              <a:buSzPct val="100000"/>
              <a:buNone/>
            </a:pPr>
            <a:r>
              <a:rPr lang="en-US" sz="2400" dirty="0">
                <a:latin typeface="Arial"/>
                <a:ea typeface="Arial"/>
                <a:cs typeface="Arial"/>
                <a:sym typeface="Arial"/>
              </a:rPr>
              <a:t>Group 3</a:t>
            </a:r>
            <a:endParaRPr dirty="0"/>
          </a:p>
          <a:p>
            <a:pPr marL="0" lvl="0" indent="0" algn="ctr" rtl="0">
              <a:lnSpc>
                <a:spcPct val="150000"/>
              </a:lnSpc>
              <a:spcBef>
                <a:spcPts val="1000"/>
              </a:spcBef>
              <a:spcAft>
                <a:spcPts val="0"/>
              </a:spcAft>
              <a:buSzPct val="100000"/>
              <a:buNone/>
            </a:pPr>
            <a:r>
              <a:rPr lang="en-US" sz="2400" dirty="0">
                <a:latin typeface="Arial"/>
                <a:ea typeface="Arial"/>
                <a:cs typeface="Arial"/>
                <a:sym typeface="Arial"/>
              </a:rPr>
              <a:t>Anjali Haryani</a:t>
            </a:r>
            <a:endParaRPr dirty="0"/>
          </a:p>
          <a:p>
            <a:pPr marL="0" lvl="0" indent="0" algn="ctr" rtl="0">
              <a:lnSpc>
                <a:spcPct val="150000"/>
              </a:lnSpc>
              <a:spcBef>
                <a:spcPts val="1000"/>
              </a:spcBef>
              <a:spcAft>
                <a:spcPts val="0"/>
              </a:spcAft>
              <a:buSzPct val="100000"/>
              <a:buNone/>
            </a:pPr>
            <a:r>
              <a:rPr lang="en-US" sz="2400" dirty="0" err="1">
                <a:latin typeface="Arial"/>
                <a:ea typeface="Arial"/>
                <a:cs typeface="Arial"/>
                <a:sym typeface="Arial"/>
              </a:rPr>
              <a:t>Payal</a:t>
            </a:r>
            <a:r>
              <a:rPr lang="en-US" sz="2400" dirty="0">
                <a:latin typeface="Arial"/>
                <a:ea typeface="Arial"/>
                <a:cs typeface="Arial"/>
                <a:sym typeface="Arial"/>
              </a:rPr>
              <a:t> Chavan</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7"/>
          <p:cNvSpPr txBox="1">
            <a:spLocks noGrp="1"/>
          </p:cNvSpPr>
          <p:nvPr>
            <p:ph type="body" idx="1"/>
          </p:nvPr>
        </p:nvSpPr>
        <p:spPr>
          <a:xfrm>
            <a:off x="265304" y="220133"/>
            <a:ext cx="3303395" cy="3894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000"/>
              <a:buNone/>
            </a:pPr>
            <a:r>
              <a:rPr lang="en-US" dirty="0">
                <a:latin typeface="Arial"/>
                <a:ea typeface="Arial"/>
                <a:cs typeface="Arial"/>
                <a:sym typeface="Arial"/>
              </a:rPr>
              <a:t>Model Building</a:t>
            </a:r>
            <a:endParaRPr dirty="0">
              <a:latin typeface="Arial"/>
              <a:ea typeface="Arial"/>
              <a:cs typeface="Arial"/>
              <a:sym typeface="Arial"/>
            </a:endParaRPr>
          </a:p>
        </p:txBody>
      </p:sp>
      <p:sp>
        <p:nvSpPr>
          <p:cNvPr id="206" name="Google Shape;206;p27"/>
          <p:cNvSpPr/>
          <p:nvPr/>
        </p:nvSpPr>
        <p:spPr>
          <a:xfrm>
            <a:off x="610650" y="824575"/>
            <a:ext cx="45576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rgbClr val="000000"/>
                </a:solidFill>
              </a:rPr>
              <a:t>Data Mining Model</a:t>
            </a:r>
            <a:endParaRPr sz="2800" dirty="0"/>
          </a:p>
        </p:txBody>
      </p:sp>
      <p:sp>
        <p:nvSpPr>
          <p:cNvPr id="207" name="Google Shape;207;p27"/>
          <p:cNvSpPr/>
          <p:nvPr/>
        </p:nvSpPr>
        <p:spPr>
          <a:xfrm>
            <a:off x="610875" y="1720225"/>
            <a:ext cx="9984600" cy="4397700"/>
          </a:xfrm>
          <a:prstGeom prst="rect">
            <a:avLst/>
          </a:prstGeom>
          <a:noFill/>
          <a:ln>
            <a:noFill/>
          </a:ln>
        </p:spPr>
        <p:txBody>
          <a:bodyPr spcFirstLastPara="1" wrap="square" lIns="91425" tIns="45700" rIns="91425" bIns="45700" anchor="t" anchorCtr="0">
            <a:noAutofit/>
          </a:bodyPr>
          <a:lstStyle/>
          <a:p>
            <a:pPr marL="0" marR="0" lvl="0" indent="0" algn="just" rtl="0">
              <a:lnSpc>
                <a:spcPct val="130000"/>
              </a:lnSpc>
              <a:spcBef>
                <a:spcPts val="0"/>
              </a:spcBef>
              <a:spcAft>
                <a:spcPts val="0"/>
              </a:spcAft>
              <a:buNone/>
            </a:pPr>
            <a:r>
              <a:rPr lang="en-US" sz="2000">
                <a:solidFill>
                  <a:schemeClr val="dk1"/>
                </a:solidFill>
                <a:latin typeface="Arial"/>
                <a:ea typeface="Arial"/>
                <a:cs typeface="Arial"/>
                <a:sym typeface="Arial"/>
              </a:rPr>
              <a:t>We split the data set into a </a:t>
            </a:r>
            <a:r>
              <a:rPr lang="en-US" sz="2000" b="1">
                <a:solidFill>
                  <a:schemeClr val="dk1"/>
                </a:solidFill>
                <a:latin typeface="Arial"/>
                <a:ea typeface="Arial"/>
                <a:cs typeface="Arial"/>
                <a:sym typeface="Arial"/>
              </a:rPr>
              <a:t>75% training set</a:t>
            </a:r>
            <a:r>
              <a:rPr lang="en-US" sz="2000">
                <a:solidFill>
                  <a:schemeClr val="dk1"/>
                </a:solidFill>
                <a:latin typeface="Arial"/>
                <a:ea typeface="Arial"/>
                <a:cs typeface="Arial"/>
                <a:sym typeface="Arial"/>
              </a:rPr>
              <a:t> and a </a:t>
            </a:r>
            <a:r>
              <a:rPr lang="en-US" sz="2000" b="1">
                <a:solidFill>
                  <a:schemeClr val="dk1"/>
                </a:solidFill>
                <a:latin typeface="Arial"/>
                <a:ea typeface="Arial"/>
                <a:cs typeface="Arial"/>
                <a:sym typeface="Arial"/>
              </a:rPr>
              <a:t>25% test set</a:t>
            </a:r>
            <a:r>
              <a:rPr lang="en-US" sz="2000">
                <a:solidFill>
                  <a:schemeClr val="dk1"/>
                </a:solidFill>
                <a:latin typeface="Arial"/>
                <a:ea typeface="Arial"/>
                <a:cs typeface="Arial"/>
                <a:sym typeface="Arial"/>
              </a:rPr>
              <a:t>.</a:t>
            </a:r>
            <a:endParaRPr/>
          </a:p>
          <a:p>
            <a:pPr marL="0" marR="0" lvl="0" indent="0" algn="just" rtl="0">
              <a:lnSpc>
                <a:spcPct val="130000"/>
              </a:lnSpc>
              <a:spcBef>
                <a:spcPts val="0"/>
              </a:spcBef>
              <a:spcAft>
                <a:spcPts val="0"/>
              </a:spcAft>
              <a:buNone/>
            </a:pPr>
            <a:r>
              <a:rPr lang="en-US" sz="2000">
                <a:solidFill>
                  <a:schemeClr val="dk1"/>
                </a:solidFill>
                <a:latin typeface="Arial"/>
                <a:ea typeface="Arial"/>
                <a:cs typeface="Arial"/>
                <a:sym typeface="Arial"/>
              </a:rPr>
              <a:t>The following models were used for Classification</a:t>
            </a:r>
            <a:endParaRPr sz="2000">
              <a:solidFill>
                <a:schemeClr val="dk1"/>
              </a:solidFill>
              <a:latin typeface="Arial"/>
              <a:ea typeface="Arial"/>
              <a:cs typeface="Arial"/>
              <a:sym typeface="Arial"/>
            </a:endParaRPr>
          </a:p>
          <a:p>
            <a:pPr marL="0" marR="0" lvl="0" indent="0" algn="just" rtl="0">
              <a:lnSpc>
                <a:spcPct val="130000"/>
              </a:lnSpc>
              <a:spcBef>
                <a:spcPts val="0"/>
              </a:spcBef>
              <a:spcAft>
                <a:spcPts val="0"/>
              </a:spcAft>
              <a:buNone/>
            </a:pPr>
            <a:endParaRPr sz="2000">
              <a:solidFill>
                <a:schemeClr val="dk1"/>
              </a:solidFill>
            </a:endParaRPr>
          </a:p>
          <a:p>
            <a:pPr marL="457200" marR="0" lvl="0" indent="-355600" algn="just" rtl="0">
              <a:lnSpc>
                <a:spcPct val="13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Logistic Regression Model</a:t>
            </a:r>
            <a:endParaRPr sz="2000">
              <a:solidFill>
                <a:schemeClr val="dk1"/>
              </a:solidFill>
              <a:latin typeface="Arial"/>
              <a:ea typeface="Arial"/>
              <a:cs typeface="Arial"/>
              <a:sym typeface="Arial"/>
            </a:endParaRPr>
          </a:p>
          <a:p>
            <a:pPr marL="457200" marR="0" lvl="0" indent="-355600" algn="just" rtl="0">
              <a:lnSpc>
                <a:spcPct val="130000"/>
              </a:lnSpc>
              <a:spcBef>
                <a:spcPts val="0"/>
              </a:spcBef>
              <a:spcAft>
                <a:spcPts val="0"/>
              </a:spcAft>
              <a:buClr>
                <a:schemeClr val="dk1"/>
              </a:buClr>
              <a:buSzPts val="2000"/>
              <a:buChar char="●"/>
            </a:pPr>
            <a:r>
              <a:rPr lang="en-US" sz="2000">
                <a:solidFill>
                  <a:schemeClr val="dk1"/>
                </a:solidFill>
              </a:rPr>
              <a:t>KNN Model</a:t>
            </a:r>
            <a:endParaRPr sz="2000">
              <a:solidFill>
                <a:schemeClr val="dk1"/>
              </a:solidFill>
            </a:endParaRPr>
          </a:p>
          <a:p>
            <a:pPr marL="457200" marR="0" lvl="0" indent="-355600" algn="just" rtl="0">
              <a:lnSpc>
                <a:spcPct val="130000"/>
              </a:lnSpc>
              <a:spcBef>
                <a:spcPts val="0"/>
              </a:spcBef>
              <a:spcAft>
                <a:spcPts val="0"/>
              </a:spcAft>
              <a:buClr>
                <a:schemeClr val="dk1"/>
              </a:buClr>
              <a:buSzPts val="2000"/>
              <a:buChar char="●"/>
            </a:pPr>
            <a:r>
              <a:rPr lang="en-US" sz="2000">
                <a:solidFill>
                  <a:schemeClr val="dk1"/>
                </a:solidFill>
              </a:rPr>
              <a:t>Decision Tree Model</a:t>
            </a:r>
            <a:endParaRPr sz="2000">
              <a:solidFill>
                <a:schemeClr val="dk1"/>
              </a:solidFill>
            </a:endParaRPr>
          </a:p>
          <a:p>
            <a:pPr marL="457200" marR="0" lvl="0" indent="-355600" algn="just" rtl="0">
              <a:lnSpc>
                <a:spcPct val="130000"/>
              </a:lnSpc>
              <a:spcBef>
                <a:spcPts val="0"/>
              </a:spcBef>
              <a:spcAft>
                <a:spcPts val="0"/>
              </a:spcAft>
              <a:buClr>
                <a:schemeClr val="dk1"/>
              </a:buClr>
              <a:buSzPts val="2000"/>
              <a:buChar char="●"/>
            </a:pPr>
            <a:r>
              <a:rPr lang="en-US" sz="2000">
                <a:solidFill>
                  <a:schemeClr val="dk1"/>
                </a:solidFill>
              </a:rPr>
              <a:t>Random Forest Model</a:t>
            </a:r>
            <a:endParaRPr sz="2000">
              <a:solidFill>
                <a:schemeClr val="dk1"/>
              </a:solidFill>
            </a:endParaRPr>
          </a:p>
          <a:p>
            <a:pPr marL="457200" marR="0" lvl="0" indent="-355600" algn="just" rtl="0">
              <a:lnSpc>
                <a:spcPct val="130000"/>
              </a:lnSpc>
              <a:spcBef>
                <a:spcPts val="0"/>
              </a:spcBef>
              <a:spcAft>
                <a:spcPts val="0"/>
              </a:spcAft>
              <a:buClr>
                <a:schemeClr val="dk1"/>
              </a:buClr>
              <a:buSzPts val="2000"/>
              <a:buChar char="●"/>
            </a:pPr>
            <a:r>
              <a:rPr lang="en-US" sz="2000">
                <a:solidFill>
                  <a:schemeClr val="dk1"/>
                </a:solidFill>
              </a:rPr>
              <a:t>SVM Model</a:t>
            </a:r>
            <a:endParaRPr sz="2000">
              <a:solidFill>
                <a:schemeClr val="dk1"/>
              </a:solidFill>
            </a:endParaRPr>
          </a:p>
          <a:p>
            <a:pPr marL="457200" marR="0" lvl="0" indent="-355600" algn="just" rtl="0">
              <a:lnSpc>
                <a:spcPct val="130000"/>
              </a:lnSpc>
              <a:spcBef>
                <a:spcPts val="0"/>
              </a:spcBef>
              <a:spcAft>
                <a:spcPts val="0"/>
              </a:spcAft>
              <a:buClr>
                <a:schemeClr val="dk1"/>
              </a:buClr>
              <a:buSzPts val="2000"/>
              <a:buChar char="●"/>
            </a:pPr>
            <a:r>
              <a:rPr lang="en-US" sz="2000">
                <a:solidFill>
                  <a:schemeClr val="dk1"/>
                </a:solidFill>
              </a:rPr>
              <a:t>XGBoost Model</a:t>
            </a:r>
            <a:endParaRPr sz="2000">
              <a:solidFill>
                <a:schemeClr val="dk1"/>
              </a:solidFill>
            </a:endParaRPr>
          </a:p>
          <a:p>
            <a:pPr marL="457200" marR="0" lvl="0" indent="-355600" algn="just" rtl="0">
              <a:lnSpc>
                <a:spcPct val="130000"/>
              </a:lnSpc>
              <a:spcBef>
                <a:spcPts val="0"/>
              </a:spcBef>
              <a:spcAft>
                <a:spcPts val="0"/>
              </a:spcAft>
              <a:buClr>
                <a:schemeClr val="dk1"/>
              </a:buClr>
              <a:buSzPts val="2000"/>
              <a:buChar char="●"/>
            </a:pPr>
            <a:r>
              <a:rPr lang="en-US" sz="2000">
                <a:solidFill>
                  <a:schemeClr val="dk1"/>
                </a:solidFill>
              </a:rPr>
              <a:t>Naive Bayes Model</a:t>
            </a:r>
            <a:endParaRPr sz="2000">
              <a:solidFill>
                <a:schemeClr val="dk1"/>
              </a:solidFill>
            </a:endParaRPr>
          </a:p>
          <a:p>
            <a:pPr marL="457200" marR="0" lvl="0" indent="0" algn="just" rtl="0">
              <a:lnSpc>
                <a:spcPct val="130000"/>
              </a:lnSpc>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8"/>
          <p:cNvSpPr txBox="1">
            <a:spLocks noGrp="1"/>
          </p:cNvSpPr>
          <p:nvPr>
            <p:ph type="body" idx="1"/>
          </p:nvPr>
        </p:nvSpPr>
        <p:spPr>
          <a:xfrm>
            <a:off x="265304" y="220133"/>
            <a:ext cx="3303300" cy="389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000"/>
              <a:buNone/>
            </a:pPr>
            <a:r>
              <a:rPr lang="en-US" dirty="0">
                <a:latin typeface="Arial"/>
                <a:ea typeface="Arial"/>
                <a:cs typeface="Arial"/>
                <a:sym typeface="Arial"/>
              </a:rPr>
              <a:t>Innovative Approach</a:t>
            </a:r>
            <a:endParaRPr dirty="0">
              <a:latin typeface="Arial"/>
              <a:ea typeface="Arial"/>
              <a:cs typeface="Arial"/>
              <a:sym typeface="Arial"/>
            </a:endParaRPr>
          </a:p>
        </p:txBody>
      </p:sp>
      <p:sp>
        <p:nvSpPr>
          <p:cNvPr id="213" name="Google Shape;213;p28"/>
          <p:cNvSpPr/>
          <p:nvPr/>
        </p:nvSpPr>
        <p:spPr>
          <a:xfrm>
            <a:off x="610650" y="824575"/>
            <a:ext cx="45576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t>Innovation in Models</a:t>
            </a:r>
            <a:endParaRPr sz="2800" dirty="0"/>
          </a:p>
        </p:txBody>
      </p:sp>
      <p:sp>
        <p:nvSpPr>
          <p:cNvPr id="214" name="Google Shape;214;p28"/>
          <p:cNvSpPr/>
          <p:nvPr/>
        </p:nvSpPr>
        <p:spPr>
          <a:xfrm>
            <a:off x="610875" y="1720225"/>
            <a:ext cx="9984600" cy="4360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800" dirty="0">
                <a:solidFill>
                  <a:schemeClr val="dk1"/>
                </a:solidFill>
              </a:rPr>
              <a:t>To optimize model performance, we used some methods: </a:t>
            </a: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US" sz="1800" b="1" dirty="0">
                <a:solidFill>
                  <a:schemeClr val="dk1"/>
                </a:solidFill>
              </a:rPr>
              <a:t>Cross Validation Technique (Resampling Technique)</a:t>
            </a:r>
            <a:endParaRPr sz="1800" b="1" dirty="0">
              <a:solidFill>
                <a:schemeClr val="dk1"/>
              </a:solidFill>
            </a:endParaRPr>
          </a:p>
          <a:p>
            <a:pPr marL="457200" lvl="0" indent="0" algn="l" rtl="0">
              <a:lnSpc>
                <a:spcPct val="115000"/>
              </a:lnSpc>
              <a:spcBef>
                <a:spcPts val="0"/>
              </a:spcBef>
              <a:spcAft>
                <a:spcPts val="0"/>
              </a:spcAft>
              <a:buNone/>
            </a:pPr>
            <a:r>
              <a:rPr lang="en-US" sz="1800" dirty="0" err="1">
                <a:solidFill>
                  <a:schemeClr val="dk1"/>
                </a:solidFill>
              </a:rPr>
              <a:t>KFold</a:t>
            </a:r>
            <a:r>
              <a:rPr lang="en-US" sz="1800" dirty="0">
                <a:solidFill>
                  <a:schemeClr val="dk1"/>
                </a:solidFill>
              </a:rPr>
              <a:t> Cross-Validation</a:t>
            </a:r>
            <a:endParaRPr sz="1800" dirty="0">
              <a:solidFill>
                <a:schemeClr val="dk1"/>
              </a:solidFill>
            </a:endParaRPr>
          </a:p>
          <a:p>
            <a:pPr marL="457200" lvl="0" indent="0" algn="l" rtl="0">
              <a:lnSpc>
                <a:spcPct val="115000"/>
              </a:lnSpc>
              <a:spcBef>
                <a:spcPts val="0"/>
              </a:spcBef>
              <a:spcAft>
                <a:spcPts val="0"/>
              </a:spcAft>
              <a:buNone/>
            </a:pPr>
            <a:r>
              <a:rPr lang="en-US" sz="1800" dirty="0" err="1">
                <a:solidFill>
                  <a:schemeClr val="dk1"/>
                </a:solidFill>
              </a:rPr>
              <a:t>StratifiedKFold</a:t>
            </a:r>
            <a:r>
              <a:rPr lang="en-US" sz="1800" dirty="0">
                <a:solidFill>
                  <a:schemeClr val="dk1"/>
                </a:solidFill>
              </a:rPr>
              <a:t> Cross-Validation</a:t>
            </a:r>
            <a:endParaRPr sz="1800" dirty="0">
              <a:solidFill>
                <a:schemeClr val="dk1"/>
              </a:solidFill>
            </a:endParaRPr>
          </a:p>
          <a:p>
            <a:pPr marL="457200" lvl="0" indent="0" algn="l" rtl="0">
              <a:lnSpc>
                <a:spcPct val="115000"/>
              </a:lnSpc>
              <a:spcBef>
                <a:spcPts val="0"/>
              </a:spcBef>
              <a:spcAft>
                <a:spcPts val="0"/>
              </a:spcAft>
              <a:buNone/>
            </a:pPr>
            <a:endParaRPr sz="1800" b="1"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US" sz="1800" b="1" dirty="0">
                <a:solidFill>
                  <a:schemeClr val="dk1"/>
                </a:solidFill>
              </a:rPr>
              <a:t>Hyperparameter Tuning Technique (Tweaking Model Parameters)</a:t>
            </a:r>
            <a:endParaRPr sz="1800" b="1" dirty="0">
              <a:solidFill>
                <a:schemeClr val="dk1"/>
              </a:solidFill>
            </a:endParaRPr>
          </a:p>
          <a:p>
            <a:pPr marL="457200" lvl="0" indent="0" algn="l" rtl="0">
              <a:lnSpc>
                <a:spcPct val="115000"/>
              </a:lnSpc>
              <a:spcBef>
                <a:spcPts val="0"/>
              </a:spcBef>
              <a:spcAft>
                <a:spcPts val="0"/>
              </a:spcAft>
              <a:buNone/>
            </a:pPr>
            <a:r>
              <a:rPr lang="en-US" sz="1800" dirty="0" err="1">
                <a:solidFill>
                  <a:schemeClr val="dk1"/>
                </a:solidFill>
              </a:rPr>
              <a:t>GridSearchCV</a:t>
            </a:r>
            <a:endParaRPr sz="1800" dirty="0">
              <a:solidFill>
                <a:schemeClr val="dk1"/>
              </a:solidFill>
            </a:endParaRPr>
          </a:p>
          <a:p>
            <a:pPr marL="457200" lvl="0" indent="0" algn="l" rtl="0">
              <a:lnSpc>
                <a:spcPct val="115000"/>
              </a:lnSpc>
              <a:spcBef>
                <a:spcPts val="0"/>
              </a:spcBef>
              <a:spcAft>
                <a:spcPts val="0"/>
              </a:spcAft>
              <a:buNone/>
            </a:pPr>
            <a:r>
              <a:rPr lang="en-US" sz="1800" dirty="0" err="1">
                <a:solidFill>
                  <a:schemeClr val="dk1"/>
                </a:solidFill>
              </a:rPr>
              <a:t>RandomizedSearchCV</a:t>
            </a:r>
            <a:endParaRPr sz="1800" dirty="0">
              <a:solidFill>
                <a:schemeClr val="dk1"/>
              </a:solidFill>
            </a:endParaRPr>
          </a:p>
          <a:p>
            <a:pPr marL="0" lvl="0" indent="0" algn="l" rtl="0">
              <a:lnSpc>
                <a:spcPct val="115000"/>
              </a:lnSpc>
              <a:spcBef>
                <a:spcPts val="0"/>
              </a:spcBef>
              <a:spcAft>
                <a:spcPts val="0"/>
              </a:spcAft>
              <a:buNone/>
            </a:pPr>
            <a:endParaRPr sz="1800" b="1" dirty="0">
              <a:solidFill>
                <a:schemeClr val="dk1"/>
              </a:solidFill>
            </a:endParaRPr>
          </a:p>
          <a:p>
            <a:pPr marL="457200" marR="0" lvl="0" indent="0" algn="just" rtl="0">
              <a:lnSpc>
                <a:spcPct val="130000"/>
              </a:lnSpc>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20" name="Google Shape;220;p29"/>
          <p:cNvSpPr/>
          <p:nvPr/>
        </p:nvSpPr>
        <p:spPr>
          <a:xfrm>
            <a:off x="610650" y="824575"/>
            <a:ext cx="60378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rgbClr val="000000"/>
                </a:solidFill>
              </a:rPr>
              <a:t>Performance Evaluation Factors</a:t>
            </a:r>
            <a:endParaRPr dirty="0"/>
          </a:p>
        </p:txBody>
      </p:sp>
      <p:sp>
        <p:nvSpPr>
          <p:cNvPr id="221" name="Google Shape;221;p29"/>
          <p:cNvSpPr/>
          <p:nvPr/>
        </p:nvSpPr>
        <p:spPr>
          <a:xfrm>
            <a:off x="610870" y="1708785"/>
            <a:ext cx="4507865" cy="3692525"/>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30000"/>
              </a:lnSpc>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Confusion Matrix</a:t>
            </a:r>
            <a:endParaRPr sz="2000" dirty="0">
              <a:solidFill>
                <a:schemeClr val="dk1"/>
              </a:solidFill>
            </a:endParaRPr>
          </a:p>
          <a:p>
            <a:pPr marL="457200" marR="0" lvl="0" indent="-355600" algn="just" rtl="0">
              <a:lnSpc>
                <a:spcPct val="130000"/>
              </a:lnSpc>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Statistical Factor:</a:t>
            </a:r>
            <a:endParaRPr sz="2000" dirty="0">
              <a:solidFill>
                <a:schemeClr val="dk1"/>
              </a:solidFill>
            </a:endParaRPr>
          </a:p>
          <a:p>
            <a:pPr marL="800100" marR="0" lvl="1" indent="-342900" algn="just" rtl="0">
              <a:lnSpc>
                <a:spcPct val="130000"/>
              </a:lnSpc>
              <a:spcBef>
                <a:spcPts val="0"/>
              </a:spcBef>
              <a:spcAft>
                <a:spcPts val="0"/>
              </a:spcAft>
              <a:buClr>
                <a:schemeClr val="dk1"/>
              </a:buClr>
              <a:buSzPts val="2000"/>
              <a:buFont typeface="Arial"/>
              <a:buChar char="•"/>
            </a:pPr>
            <a:r>
              <a:rPr lang="en-US" sz="2000" dirty="0">
                <a:solidFill>
                  <a:schemeClr val="dk1"/>
                </a:solidFill>
              </a:rPr>
              <a:t>A</a:t>
            </a:r>
            <a:r>
              <a:rPr lang="en-US" sz="2000" b="0" i="0" u="none" strike="noStrike" cap="none" dirty="0">
                <a:solidFill>
                  <a:schemeClr val="dk1"/>
                </a:solidFill>
                <a:latin typeface="Arial"/>
                <a:ea typeface="Arial"/>
                <a:cs typeface="Arial"/>
                <a:sym typeface="Arial"/>
              </a:rPr>
              <a:t>ccuracy </a:t>
            </a:r>
            <a:endParaRPr sz="2000" dirty="0"/>
          </a:p>
          <a:p>
            <a:pPr marL="800100" marR="0" lvl="1" indent="-342900" algn="just" rtl="0">
              <a:lnSpc>
                <a:spcPct val="130000"/>
              </a:lnSpc>
              <a:spcBef>
                <a:spcPts val="0"/>
              </a:spcBef>
              <a:spcAft>
                <a:spcPts val="0"/>
              </a:spcAft>
              <a:buClr>
                <a:schemeClr val="dk1"/>
              </a:buClr>
              <a:buSzPts val="2000"/>
              <a:buFont typeface="Arial"/>
              <a:buChar char="•"/>
            </a:pPr>
            <a:r>
              <a:rPr lang="en-US" sz="2000" dirty="0">
                <a:solidFill>
                  <a:schemeClr val="dk1"/>
                </a:solidFill>
              </a:rPr>
              <a:t>P</a:t>
            </a:r>
            <a:r>
              <a:rPr lang="en-US" sz="2000" b="0" i="0" u="none" strike="noStrike" cap="none" dirty="0">
                <a:solidFill>
                  <a:schemeClr val="dk1"/>
                </a:solidFill>
                <a:latin typeface="Arial"/>
                <a:ea typeface="Arial"/>
                <a:cs typeface="Arial"/>
                <a:sym typeface="Arial"/>
              </a:rPr>
              <a:t>recision(PPV)</a:t>
            </a:r>
            <a:endParaRPr sz="2000" dirty="0"/>
          </a:p>
          <a:p>
            <a:pPr marL="800100" marR="0" lvl="1" indent="-342900" algn="just" rtl="0">
              <a:lnSpc>
                <a:spcPct val="130000"/>
              </a:lnSpc>
              <a:spcBef>
                <a:spcPts val="0"/>
              </a:spcBef>
              <a:spcAft>
                <a:spcPts val="0"/>
              </a:spcAft>
              <a:buClr>
                <a:schemeClr val="dk1"/>
              </a:buClr>
              <a:buSzPts val="2000"/>
              <a:buFont typeface="Arial"/>
              <a:buChar char="•"/>
            </a:pPr>
            <a:r>
              <a:rPr lang="en-US" sz="2000" dirty="0">
                <a:solidFill>
                  <a:schemeClr val="dk1"/>
                </a:solidFill>
              </a:rPr>
              <a:t>R</a:t>
            </a:r>
            <a:r>
              <a:rPr lang="en-US" sz="2000" b="0" i="0" u="none" strike="noStrike" cap="none" dirty="0">
                <a:solidFill>
                  <a:schemeClr val="dk1"/>
                </a:solidFill>
                <a:latin typeface="Arial"/>
                <a:ea typeface="Arial"/>
                <a:cs typeface="Arial"/>
                <a:sym typeface="Arial"/>
              </a:rPr>
              <a:t>ecall(Sensitivity) </a:t>
            </a:r>
            <a:endParaRPr sz="2000" dirty="0"/>
          </a:p>
          <a:p>
            <a:pPr marL="800100" marR="0" lvl="1" indent="-342900" algn="just" rtl="0">
              <a:lnSpc>
                <a:spcPct val="13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Arial"/>
                <a:ea typeface="Arial"/>
                <a:cs typeface="Arial"/>
                <a:sym typeface="Arial"/>
              </a:rPr>
              <a:t>F1-score</a:t>
            </a:r>
            <a:endParaRPr sz="2000" dirty="0">
              <a:solidFill>
                <a:schemeClr val="dk1"/>
              </a:solidFill>
            </a:endParaRPr>
          </a:p>
          <a:p>
            <a:pPr marL="457200" lvl="0" indent="-355600" algn="just" rtl="0">
              <a:lnSpc>
                <a:spcPct val="130000"/>
              </a:lnSpc>
              <a:spcBef>
                <a:spcPts val="0"/>
              </a:spcBef>
              <a:spcAft>
                <a:spcPts val="0"/>
              </a:spcAft>
              <a:buClr>
                <a:schemeClr val="dk1"/>
              </a:buClr>
              <a:buSzPts val="2000"/>
              <a:buChar char="●"/>
            </a:pPr>
            <a:r>
              <a:rPr lang="en-US" sz="2000" dirty="0">
                <a:solidFill>
                  <a:schemeClr val="dk1"/>
                </a:solidFill>
              </a:rPr>
              <a:t>Curve</a:t>
            </a:r>
            <a:endParaRPr sz="2000" dirty="0"/>
          </a:p>
          <a:p>
            <a:pPr marL="800100" marR="0" lvl="1" indent="-342900" algn="just" rtl="0">
              <a:lnSpc>
                <a:spcPct val="13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Arial"/>
                <a:ea typeface="Arial"/>
                <a:cs typeface="Arial"/>
                <a:sym typeface="Arial"/>
              </a:rPr>
              <a:t>ROC Curve</a:t>
            </a:r>
            <a:endParaRPr sz="2000" dirty="0"/>
          </a:p>
          <a:p>
            <a:pPr marL="800100" marR="0" lvl="1" indent="-342900" algn="just" rtl="0">
              <a:lnSpc>
                <a:spcPct val="13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Arial"/>
                <a:ea typeface="Arial"/>
                <a:cs typeface="Arial"/>
                <a:sym typeface="Arial"/>
              </a:rPr>
              <a:t>Precision-Recall Curve</a:t>
            </a:r>
            <a:endParaRPr sz="2000" dirty="0"/>
          </a:p>
        </p:txBody>
      </p:sp>
      <p:pic>
        <p:nvPicPr>
          <p:cNvPr id="222" name="Google Shape;222;p29" descr="Screen Shot 2022-04-25 at 10.59.54 AM"/>
          <p:cNvPicPr preferRelativeResize="0"/>
          <p:nvPr/>
        </p:nvPicPr>
        <p:blipFill rotWithShape="1">
          <a:blip r:embed="rId3">
            <a:alphaModFix/>
          </a:blip>
          <a:srcRect/>
          <a:stretch/>
        </p:blipFill>
        <p:spPr>
          <a:xfrm>
            <a:off x="6997700" y="3954780"/>
            <a:ext cx="3487420" cy="764540"/>
          </a:xfrm>
          <a:prstGeom prst="rect">
            <a:avLst/>
          </a:prstGeom>
          <a:noFill/>
          <a:ln>
            <a:noFill/>
          </a:ln>
        </p:spPr>
      </p:pic>
      <p:pic>
        <p:nvPicPr>
          <p:cNvPr id="223" name="Google Shape;223;p29" descr="Screen Shot 2022-04-25 at 11.00.19 AM"/>
          <p:cNvPicPr preferRelativeResize="0"/>
          <p:nvPr/>
        </p:nvPicPr>
        <p:blipFill rotWithShape="1">
          <a:blip r:embed="rId4">
            <a:alphaModFix/>
          </a:blip>
          <a:srcRect/>
          <a:stretch/>
        </p:blipFill>
        <p:spPr>
          <a:xfrm>
            <a:off x="6222365" y="3068955"/>
            <a:ext cx="5253990" cy="861695"/>
          </a:xfrm>
          <a:prstGeom prst="rect">
            <a:avLst/>
          </a:prstGeom>
          <a:noFill/>
          <a:ln>
            <a:noFill/>
          </a:ln>
        </p:spPr>
      </p:pic>
      <p:pic>
        <p:nvPicPr>
          <p:cNvPr id="224" name="Google Shape;224;p29" descr="Screen Shot 2022-04-25 at 11.00.53 AM"/>
          <p:cNvPicPr preferRelativeResize="0"/>
          <p:nvPr/>
        </p:nvPicPr>
        <p:blipFill rotWithShape="1">
          <a:blip r:embed="rId5">
            <a:alphaModFix/>
          </a:blip>
          <a:srcRect/>
          <a:stretch/>
        </p:blipFill>
        <p:spPr>
          <a:xfrm>
            <a:off x="6972300" y="814705"/>
            <a:ext cx="3754755" cy="2199640"/>
          </a:xfrm>
          <a:prstGeom prst="rect">
            <a:avLst/>
          </a:prstGeom>
          <a:noFill/>
          <a:ln>
            <a:noFill/>
          </a:ln>
        </p:spPr>
      </p:pic>
      <p:pic>
        <p:nvPicPr>
          <p:cNvPr id="225" name="Google Shape;225;p29" descr="Screen Shot 2022-04-25 at 11.01.20 AM"/>
          <p:cNvPicPr preferRelativeResize="0"/>
          <p:nvPr/>
        </p:nvPicPr>
        <p:blipFill rotWithShape="1">
          <a:blip r:embed="rId6">
            <a:alphaModFix/>
          </a:blip>
          <a:srcRect/>
          <a:stretch/>
        </p:blipFill>
        <p:spPr>
          <a:xfrm>
            <a:off x="7274560" y="4925695"/>
            <a:ext cx="3149600" cy="838200"/>
          </a:xfrm>
          <a:prstGeom prst="rect">
            <a:avLst/>
          </a:prstGeom>
          <a:noFill/>
          <a:ln>
            <a:noFill/>
          </a:ln>
        </p:spPr>
      </p:pic>
      <p:pic>
        <p:nvPicPr>
          <p:cNvPr id="7" name="Picture 6">
            <a:extLst>
              <a:ext uri="{FF2B5EF4-FFF2-40B4-BE49-F238E27FC236}">
                <a16:creationId xmlns:a16="http://schemas.microsoft.com/office/drawing/2014/main" id="{F68BAB89-AF48-6650-14CC-55551558FB6B}"/>
              </a:ext>
            </a:extLst>
          </p:cNvPr>
          <p:cNvPicPr>
            <a:picLocks noChangeAspect="1"/>
          </p:cNvPicPr>
          <p:nvPr/>
        </p:nvPicPr>
        <p:blipFill>
          <a:blip r:embed="rId7"/>
          <a:stretch>
            <a:fillRect/>
          </a:stretch>
        </p:blipFill>
        <p:spPr>
          <a:xfrm>
            <a:off x="302150" y="186270"/>
            <a:ext cx="3327400" cy="457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70000" lnSpcReduction="20000"/>
          </a:bodyPr>
          <a:lstStyle/>
          <a:p>
            <a:r>
              <a:rPr lang="en-US" sz="2000" dirty="0">
                <a:latin typeface="Arial" panose="020B0604020202020204" pitchFamily="34" charset="0"/>
                <a:cs typeface="Arial" panose="020B0604020202020204" pitchFamily="34" charset="0"/>
                <a:sym typeface="+mn-ea"/>
              </a:rPr>
              <a:t>Performance Evaluation</a:t>
            </a:r>
            <a:endParaRPr kumimoji="1" lang="zh-CN" altLang="en-US" sz="2000" dirty="0">
              <a:latin typeface="Arial" panose="020B0604020202020204" pitchFamily="34" charset="0"/>
              <a:cs typeface="Arial" panose="020B0604020202020204" pitchFamily="34" charset="0"/>
            </a:endParaRPr>
          </a:p>
        </p:txBody>
      </p:sp>
      <p:sp>
        <p:nvSpPr>
          <p:cNvPr id="9" name="矩形 8"/>
          <p:cNvSpPr/>
          <p:nvPr/>
        </p:nvSpPr>
        <p:spPr>
          <a:xfrm>
            <a:off x="610013" y="816594"/>
            <a:ext cx="4759636" cy="523220"/>
          </a:xfrm>
          <a:prstGeom prst="rect">
            <a:avLst/>
          </a:prstGeom>
        </p:spPr>
        <p:txBody>
          <a:bodyPr wrap="none">
            <a:spAutoFit/>
          </a:bodyPr>
          <a:lstStyle/>
          <a:p>
            <a:r>
              <a:rPr lang="en-US" altLang="zh-CN" sz="2800" b="1" dirty="0">
                <a:solidFill>
                  <a:srgbClr val="000000"/>
                </a:solidFill>
                <a:latin typeface="Arial" panose="020B0604020202020204" pitchFamily="34" charset="0"/>
                <a:ea typeface="微软雅黑"/>
                <a:cs typeface="Arial" panose="020B0604020202020204" pitchFamily="34" charset="0"/>
              </a:rPr>
              <a:t>Logistic Regression Model</a:t>
            </a:r>
          </a:p>
        </p:txBody>
      </p:sp>
      <p:pic>
        <p:nvPicPr>
          <p:cNvPr id="19" name="Picture 18">
            <a:extLst>
              <a:ext uri="{FF2B5EF4-FFF2-40B4-BE49-F238E27FC236}">
                <a16:creationId xmlns:a16="http://schemas.microsoft.com/office/drawing/2014/main" id="{1CE3CBE0-3BA7-5D0C-26B6-180014A7E8B2}"/>
              </a:ext>
            </a:extLst>
          </p:cNvPr>
          <p:cNvPicPr/>
          <p:nvPr/>
        </p:nvPicPr>
        <p:blipFill>
          <a:blip r:embed="rId3"/>
          <a:stretch>
            <a:fillRect/>
          </a:stretch>
        </p:blipFill>
        <p:spPr>
          <a:xfrm>
            <a:off x="5778744" y="4130366"/>
            <a:ext cx="4196978" cy="1973749"/>
          </a:xfrm>
          <a:prstGeom prst="rect">
            <a:avLst/>
          </a:prstGeom>
        </p:spPr>
      </p:pic>
      <p:pic>
        <p:nvPicPr>
          <p:cNvPr id="20" name="Picture 19">
            <a:extLst>
              <a:ext uri="{FF2B5EF4-FFF2-40B4-BE49-F238E27FC236}">
                <a16:creationId xmlns:a16="http://schemas.microsoft.com/office/drawing/2014/main" id="{AE9EDD05-C411-C389-9E7D-18EDC94279AE}"/>
              </a:ext>
            </a:extLst>
          </p:cNvPr>
          <p:cNvPicPr/>
          <p:nvPr/>
        </p:nvPicPr>
        <p:blipFill>
          <a:blip r:embed="rId4"/>
          <a:stretch>
            <a:fillRect/>
          </a:stretch>
        </p:blipFill>
        <p:spPr>
          <a:xfrm>
            <a:off x="5778745" y="2156618"/>
            <a:ext cx="4196978" cy="1973749"/>
          </a:xfrm>
          <a:prstGeom prst="rect">
            <a:avLst/>
          </a:prstGeom>
        </p:spPr>
      </p:pic>
      <p:pic>
        <p:nvPicPr>
          <p:cNvPr id="21" name="Picture 20">
            <a:extLst>
              <a:ext uri="{FF2B5EF4-FFF2-40B4-BE49-F238E27FC236}">
                <a16:creationId xmlns:a16="http://schemas.microsoft.com/office/drawing/2014/main" id="{8B067D58-0C15-5D76-1A0A-1A5D4C9D2F3D}"/>
              </a:ext>
            </a:extLst>
          </p:cNvPr>
          <p:cNvPicPr/>
          <p:nvPr/>
        </p:nvPicPr>
        <p:blipFill>
          <a:blip r:embed="rId5"/>
          <a:stretch>
            <a:fillRect/>
          </a:stretch>
        </p:blipFill>
        <p:spPr>
          <a:xfrm>
            <a:off x="610014" y="1483373"/>
            <a:ext cx="4196979" cy="1753870"/>
          </a:xfrm>
          <a:prstGeom prst="rect">
            <a:avLst/>
          </a:prstGeom>
        </p:spPr>
      </p:pic>
      <p:pic>
        <p:nvPicPr>
          <p:cNvPr id="22" name="Picture 21">
            <a:extLst>
              <a:ext uri="{FF2B5EF4-FFF2-40B4-BE49-F238E27FC236}">
                <a16:creationId xmlns:a16="http://schemas.microsoft.com/office/drawing/2014/main" id="{262164F7-0673-8C35-B7B5-20A9E777CF0E}"/>
              </a:ext>
            </a:extLst>
          </p:cNvPr>
          <p:cNvPicPr/>
          <p:nvPr/>
        </p:nvPicPr>
        <p:blipFill>
          <a:blip r:embed="rId6"/>
          <a:stretch>
            <a:fillRect/>
          </a:stretch>
        </p:blipFill>
        <p:spPr>
          <a:xfrm>
            <a:off x="5778745" y="182869"/>
            <a:ext cx="4196978" cy="1973749"/>
          </a:xfrm>
          <a:prstGeom prst="rect">
            <a:avLst/>
          </a:prstGeom>
        </p:spPr>
      </p:pic>
      <p:pic>
        <p:nvPicPr>
          <p:cNvPr id="23" name="Picture 22">
            <a:extLst>
              <a:ext uri="{FF2B5EF4-FFF2-40B4-BE49-F238E27FC236}">
                <a16:creationId xmlns:a16="http://schemas.microsoft.com/office/drawing/2014/main" id="{A9395168-7E4C-1AEF-B96A-26A24784C992}"/>
              </a:ext>
            </a:extLst>
          </p:cNvPr>
          <p:cNvPicPr/>
          <p:nvPr/>
        </p:nvPicPr>
        <p:blipFill>
          <a:blip r:embed="rId7"/>
          <a:stretch>
            <a:fillRect/>
          </a:stretch>
        </p:blipFill>
        <p:spPr>
          <a:xfrm>
            <a:off x="610014" y="3372443"/>
            <a:ext cx="4196979" cy="1074639"/>
          </a:xfrm>
          <a:prstGeom prst="rect">
            <a:avLst/>
          </a:prstGeom>
        </p:spPr>
      </p:pic>
      <p:pic>
        <p:nvPicPr>
          <p:cNvPr id="24" name="Picture 23">
            <a:extLst>
              <a:ext uri="{FF2B5EF4-FFF2-40B4-BE49-F238E27FC236}">
                <a16:creationId xmlns:a16="http://schemas.microsoft.com/office/drawing/2014/main" id="{92FA92A2-D158-33D1-76D7-D5AC7B83470E}"/>
              </a:ext>
            </a:extLst>
          </p:cNvPr>
          <p:cNvPicPr/>
          <p:nvPr/>
        </p:nvPicPr>
        <p:blipFill>
          <a:blip r:embed="rId8"/>
          <a:stretch>
            <a:fillRect/>
          </a:stretch>
        </p:blipFill>
        <p:spPr>
          <a:xfrm>
            <a:off x="610013" y="4708810"/>
            <a:ext cx="4196979" cy="14173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Google Shape;241;p31"/>
          <p:cNvSpPr/>
          <p:nvPr/>
        </p:nvSpPr>
        <p:spPr>
          <a:xfrm>
            <a:off x="610650" y="1055075"/>
            <a:ext cx="26142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rgbClr val="000000"/>
                </a:solidFill>
              </a:rPr>
              <a:t>KNN Model</a:t>
            </a:r>
            <a:endParaRPr/>
          </a:p>
        </p:txBody>
      </p:sp>
      <p:pic>
        <p:nvPicPr>
          <p:cNvPr id="242" name="Google Shape;242;p31"/>
          <p:cNvPicPr preferRelativeResize="0"/>
          <p:nvPr/>
        </p:nvPicPr>
        <p:blipFill rotWithShape="1">
          <a:blip r:embed="rId3">
            <a:alphaModFix/>
          </a:blip>
          <a:srcRect/>
          <a:stretch/>
        </p:blipFill>
        <p:spPr>
          <a:xfrm>
            <a:off x="6352540" y="1104900"/>
            <a:ext cx="4805045" cy="4648200"/>
          </a:xfrm>
          <a:prstGeom prst="rect">
            <a:avLst/>
          </a:prstGeom>
          <a:noFill/>
          <a:ln>
            <a:noFill/>
          </a:ln>
        </p:spPr>
      </p:pic>
      <p:sp>
        <p:nvSpPr>
          <p:cNvPr id="243" name="Google Shape;243;p31"/>
          <p:cNvSpPr txBox="1"/>
          <p:nvPr/>
        </p:nvSpPr>
        <p:spPr>
          <a:xfrm>
            <a:off x="830580" y="2773680"/>
            <a:ext cx="4712335"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rial" panose="020B0604020202020204" pitchFamily="34" charset="0"/>
                <a:ea typeface="Gill Sans"/>
                <a:cs typeface="Arial" panose="020B0604020202020204" pitchFamily="34" charset="0"/>
                <a:sym typeface="Gill Sans"/>
              </a:rPr>
              <a:t>In KNN model, we calculated the model error depending on K from 1 to 20 and then chose the K=11, where the error dropped the lowest and k becomes the best K value.</a:t>
            </a:r>
            <a:endParaRPr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BDF8BDC3-BA35-9FFF-57B5-172FB9857913}"/>
              </a:ext>
            </a:extLst>
          </p:cNvPr>
          <p:cNvPicPr>
            <a:picLocks noChangeAspect="1"/>
          </p:cNvPicPr>
          <p:nvPr/>
        </p:nvPicPr>
        <p:blipFill>
          <a:blip r:embed="rId4"/>
          <a:stretch>
            <a:fillRect/>
          </a:stretch>
        </p:blipFill>
        <p:spPr>
          <a:xfrm>
            <a:off x="254050" y="228173"/>
            <a:ext cx="3327400" cy="457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70000" lnSpcReduction="20000"/>
          </a:bodyPr>
          <a:lstStyle/>
          <a:p>
            <a:r>
              <a:rPr lang="en-US" sz="2000" dirty="0">
                <a:latin typeface="Arial" panose="020B0604020202020204" pitchFamily="34" charset="0"/>
                <a:cs typeface="Arial" panose="020B0604020202020204" pitchFamily="34" charset="0"/>
                <a:sym typeface="+mn-ea"/>
              </a:rPr>
              <a:t>Performance Evaluation</a:t>
            </a:r>
            <a:endParaRPr kumimoji="1" lang="zh-CN" altLang="en-US" sz="2000" dirty="0">
              <a:latin typeface="Arial" panose="020B0604020202020204" pitchFamily="34" charset="0"/>
              <a:cs typeface="Arial" panose="020B0604020202020204" pitchFamily="34" charset="0"/>
            </a:endParaRPr>
          </a:p>
        </p:txBody>
      </p:sp>
      <p:sp>
        <p:nvSpPr>
          <p:cNvPr id="9" name="矩形 8"/>
          <p:cNvSpPr/>
          <p:nvPr/>
        </p:nvSpPr>
        <p:spPr>
          <a:xfrm>
            <a:off x="610649" y="745840"/>
            <a:ext cx="2263180" cy="523220"/>
          </a:xfrm>
          <a:prstGeom prst="rect">
            <a:avLst/>
          </a:prstGeom>
        </p:spPr>
        <p:txBody>
          <a:bodyPr wrap="square">
            <a:spAutoFit/>
          </a:bodyPr>
          <a:lstStyle/>
          <a:p>
            <a:r>
              <a:rPr lang="en-US" altLang="zh-CN" sz="2800" b="1" dirty="0">
                <a:solidFill>
                  <a:srgbClr val="000000"/>
                </a:solidFill>
                <a:latin typeface="Arial" panose="020B0604020202020204" pitchFamily="34" charset="0"/>
                <a:ea typeface="微软雅黑"/>
                <a:cs typeface="Arial" panose="020B0604020202020204" pitchFamily="34" charset="0"/>
              </a:rPr>
              <a:t>KNN Model</a:t>
            </a:r>
          </a:p>
        </p:txBody>
      </p:sp>
      <p:pic>
        <p:nvPicPr>
          <p:cNvPr id="7" name="Picture 6">
            <a:extLst>
              <a:ext uri="{FF2B5EF4-FFF2-40B4-BE49-F238E27FC236}">
                <a16:creationId xmlns:a16="http://schemas.microsoft.com/office/drawing/2014/main" id="{736F3992-2C39-012F-3FE3-00712D507B6D}"/>
              </a:ext>
            </a:extLst>
          </p:cNvPr>
          <p:cNvPicPr/>
          <p:nvPr/>
        </p:nvPicPr>
        <p:blipFill>
          <a:blip r:embed="rId2"/>
          <a:stretch>
            <a:fillRect/>
          </a:stretch>
        </p:blipFill>
        <p:spPr>
          <a:xfrm>
            <a:off x="6248399" y="220133"/>
            <a:ext cx="3799113" cy="2268687"/>
          </a:xfrm>
          <a:prstGeom prst="rect">
            <a:avLst/>
          </a:prstGeom>
        </p:spPr>
      </p:pic>
      <p:pic>
        <p:nvPicPr>
          <p:cNvPr id="10" name="Picture 9">
            <a:extLst>
              <a:ext uri="{FF2B5EF4-FFF2-40B4-BE49-F238E27FC236}">
                <a16:creationId xmlns:a16="http://schemas.microsoft.com/office/drawing/2014/main" id="{2776FBCF-DF1D-A0C1-B0A4-4589C163B602}"/>
              </a:ext>
            </a:extLst>
          </p:cNvPr>
          <p:cNvPicPr/>
          <p:nvPr/>
        </p:nvPicPr>
        <p:blipFill>
          <a:blip r:embed="rId3"/>
          <a:stretch>
            <a:fillRect/>
          </a:stretch>
        </p:blipFill>
        <p:spPr>
          <a:xfrm>
            <a:off x="6248399" y="2401071"/>
            <a:ext cx="3903798" cy="2055858"/>
          </a:xfrm>
          <a:prstGeom prst="rect">
            <a:avLst/>
          </a:prstGeom>
        </p:spPr>
      </p:pic>
      <p:pic>
        <p:nvPicPr>
          <p:cNvPr id="11" name="Picture 10">
            <a:extLst>
              <a:ext uri="{FF2B5EF4-FFF2-40B4-BE49-F238E27FC236}">
                <a16:creationId xmlns:a16="http://schemas.microsoft.com/office/drawing/2014/main" id="{2ADFF7E2-C01E-48DF-678A-81396C203C81}"/>
              </a:ext>
            </a:extLst>
          </p:cNvPr>
          <p:cNvPicPr/>
          <p:nvPr/>
        </p:nvPicPr>
        <p:blipFill>
          <a:blip r:embed="rId4"/>
          <a:stretch>
            <a:fillRect/>
          </a:stretch>
        </p:blipFill>
        <p:spPr>
          <a:xfrm>
            <a:off x="6248399" y="4471306"/>
            <a:ext cx="3903798" cy="2055858"/>
          </a:xfrm>
          <a:prstGeom prst="rect">
            <a:avLst/>
          </a:prstGeom>
        </p:spPr>
      </p:pic>
      <p:pic>
        <p:nvPicPr>
          <p:cNvPr id="12" name="Picture 11">
            <a:extLst>
              <a:ext uri="{FF2B5EF4-FFF2-40B4-BE49-F238E27FC236}">
                <a16:creationId xmlns:a16="http://schemas.microsoft.com/office/drawing/2014/main" id="{7B9219EC-47DA-61DF-4002-F28E342B3BC7}"/>
              </a:ext>
            </a:extLst>
          </p:cNvPr>
          <p:cNvPicPr/>
          <p:nvPr/>
        </p:nvPicPr>
        <p:blipFill>
          <a:blip r:embed="rId5"/>
          <a:stretch>
            <a:fillRect/>
          </a:stretch>
        </p:blipFill>
        <p:spPr>
          <a:xfrm>
            <a:off x="521094" y="1395904"/>
            <a:ext cx="5085048" cy="1780189"/>
          </a:xfrm>
          <a:prstGeom prst="rect">
            <a:avLst/>
          </a:prstGeom>
        </p:spPr>
      </p:pic>
      <p:pic>
        <p:nvPicPr>
          <p:cNvPr id="13" name="Picture 12">
            <a:extLst>
              <a:ext uri="{FF2B5EF4-FFF2-40B4-BE49-F238E27FC236}">
                <a16:creationId xmlns:a16="http://schemas.microsoft.com/office/drawing/2014/main" id="{C56D837B-A860-0A21-CB8A-B14961E9EB77}"/>
              </a:ext>
            </a:extLst>
          </p:cNvPr>
          <p:cNvPicPr/>
          <p:nvPr/>
        </p:nvPicPr>
        <p:blipFill>
          <a:blip r:embed="rId6"/>
          <a:stretch>
            <a:fillRect/>
          </a:stretch>
        </p:blipFill>
        <p:spPr>
          <a:xfrm>
            <a:off x="521094" y="3452131"/>
            <a:ext cx="5085049" cy="1402898"/>
          </a:xfrm>
          <a:prstGeom prst="rect">
            <a:avLst/>
          </a:prstGeom>
        </p:spPr>
      </p:pic>
      <p:pic>
        <p:nvPicPr>
          <p:cNvPr id="14" name="Picture 13">
            <a:extLst>
              <a:ext uri="{FF2B5EF4-FFF2-40B4-BE49-F238E27FC236}">
                <a16:creationId xmlns:a16="http://schemas.microsoft.com/office/drawing/2014/main" id="{283988F3-8D87-C95B-0702-DA8CA7F42E98}"/>
              </a:ext>
            </a:extLst>
          </p:cNvPr>
          <p:cNvPicPr/>
          <p:nvPr/>
        </p:nvPicPr>
        <p:blipFill>
          <a:blip r:embed="rId7"/>
          <a:stretch>
            <a:fillRect/>
          </a:stretch>
        </p:blipFill>
        <p:spPr>
          <a:xfrm>
            <a:off x="435935" y="5034246"/>
            <a:ext cx="5170208" cy="14929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70000" lnSpcReduction="20000"/>
          </a:bodyPr>
          <a:lstStyle/>
          <a:p>
            <a:r>
              <a:rPr lang="en-US" sz="2000" dirty="0">
                <a:latin typeface="Arial" panose="020B0604020202020204" pitchFamily="34" charset="0"/>
                <a:cs typeface="Arial" panose="020B0604020202020204" pitchFamily="34" charset="0"/>
                <a:sym typeface="+mn-ea"/>
              </a:rPr>
              <a:t>Performance Evaluation</a:t>
            </a:r>
            <a:endParaRPr kumimoji="1" lang="zh-CN" altLang="en-US" sz="2000" dirty="0">
              <a:latin typeface="Arial" panose="020B0604020202020204" pitchFamily="34" charset="0"/>
              <a:cs typeface="Arial" panose="020B0604020202020204" pitchFamily="34" charset="0"/>
            </a:endParaRPr>
          </a:p>
        </p:txBody>
      </p:sp>
      <p:sp>
        <p:nvSpPr>
          <p:cNvPr id="9" name="矩形 8"/>
          <p:cNvSpPr/>
          <p:nvPr/>
        </p:nvSpPr>
        <p:spPr>
          <a:xfrm>
            <a:off x="551029" y="768039"/>
            <a:ext cx="3680816" cy="523220"/>
          </a:xfrm>
          <a:prstGeom prst="rect">
            <a:avLst/>
          </a:prstGeom>
        </p:spPr>
        <p:txBody>
          <a:bodyPr wrap="none">
            <a:spAutoFit/>
          </a:bodyPr>
          <a:lstStyle/>
          <a:p>
            <a:r>
              <a:rPr lang="en-US" altLang="zh-CN" sz="2800" b="1" dirty="0">
                <a:solidFill>
                  <a:srgbClr val="000000"/>
                </a:solidFill>
                <a:latin typeface="Arial" panose="020B0604020202020204" pitchFamily="34" charset="0"/>
                <a:ea typeface="微软雅黑"/>
                <a:cs typeface="Arial" panose="020B0604020202020204" pitchFamily="34" charset="0"/>
              </a:rPr>
              <a:t>Decision Tree Model</a:t>
            </a:r>
          </a:p>
        </p:txBody>
      </p:sp>
      <p:pic>
        <p:nvPicPr>
          <p:cNvPr id="7" name="Picture 6">
            <a:extLst>
              <a:ext uri="{FF2B5EF4-FFF2-40B4-BE49-F238E27FC236}">
                <a16:creationId xmlns:a16="http://schemas.microsoft.com/office/drawing/2014/main" id="{8943C311-E5E9-3903-3B87-8617BEDDD127}"/>
              </a:ext>
            </a:extLst>
          </p:cNvPr>
          <p:cNvPicPr/>
          <p:nvPr/>
        </p:nvPicPr>
        <p:blipFill>
          <a:blip r:embed="rId2"/>
          <a:stretch>
            <a:fillRect/>
          </a:stretch>
        </p:blipFill>
        <p:spPr>
          <a:xfrm>
            <a:off x="6096000" y="144120"/>
            <a:ext cx="3571874" cy="2294279"/>
          </a:xfrm>
          <a:prstGeom prst="rect">
            <a:avLst/>
          </a:prstGeom>
        </p:spPr>
      </p:pic>
      <p:pic>
        <p:nvPicPr>
          <p:cNvPr id="8" name="Picture 7">
            <a:extLst>
              <a:ext uri="{FF2B5EF4-FFF2-40B4-BE49-F238E27FC236}">
                <a16:creationId xmlns:a16="http://schemas.microsoft.com/office/drawing/2014/main" id="{D0BACC57-50BD-B3EA-80B5-3B6DD2BE4A8A}"/>
              </a:ext>
            </a:extLst>
          </p:cNvPr>
          <p:cNvPicPr/>
          <p:nvPr/>
        </p:nvPicPr>
        <p:blipFill>
          <a:blip r:embed="rId3"/>
          <a:stretch>
            <a:fillRect/>
          </a:stretch>
        </p:blipFill>
        <p:spPr>
          <a:xfrm>
            <a:off x="6095999" y="2438399"/>
            <a:ext cx="3918857" cy="2198914"/>
          </a:xfrm>
          <a:prstGeom prst="rect">
            <a:avLst/>
          </a:prstGeom>
        </p:spPr>
      </p:pic>
      <p:pic>
        <p:nvPicPr>
          <p:cNvPr id="10" name="Picture 9">
            <a:extLst>
              <a:ext uri="{FF2B5EF4-FFF2-40B4-BE49-F238E27FC236}">
                <a16:creationId xmlns:a16="http://schemas.microsoft.com/office/drawing/2014/main" id="{234E999D-20C3-F94A-5308-810BF216EFF8}"/>
              </a:ext>
            </a:extLst>
          </p:cNvPr>
          <p:cNvPicPr/>
          <p:nvPr/>
        </p:nvPicPr>
        <p:blipFill>
          <a:blip r:embed="rId4"/>
          <a:stretch>
            <a:fillRect/>
          </a:stretch>
        </p:blipFill>
        <p:spPr>
          <a:xfrm>
            <a:off x="6095998" y="4598308"/>
            <a:ext cx="3918856" cy="2198914"/>
          </a:xfrm>
          <a:prstGeom prst="rect">
            <a:avLst/>
          </a:prstGeom>
        </p:spPr>
      </p:pic>
      <p:pic>
        <p:nvPicPr>
          <p:cNvPr id="11" name="Picture 10">
            <a:extLst>
              <a:ext uri="{FF2B5EF4-FFF2-40B4-BE49-F238E27FC236}">
                <a16:creationId xmlns:a16="http://schemas.microsoft.com/office/drawing/2014/main" id="{426ED493-3DF8-4930-F2A5-5B7B9BB3CA8D}"/>
              </a:ext>
            </a:extLst>
          </p:cNvPr>
          <p:cNvPicPr/>
          <p:nvPr/>
        </p:nvPicPr>
        <p:blipFill>
          <a:blip r:embed="rId5"/>
          <a:stretch>
            <a:fillRect/>
          </a:stretch>
        </p:blipFill>
        <p:spPr>
          <a:xfrm>
            <a:off x="265304" y="1508995"/>
            <a:ext cx="4252267" cy="1560775"/>
          </a:xfrm>
          <a:prstGeom prst="rect">
            <a:avLst/>
          </a:prstGeom>
        </p:spPr>
      </p:pic>
      <p:pic>
        <p:nvPicPr>
          <p:cNvPr id="12" name="Picture 11">
            <a:extLst>
              <a:ext uri="{FF2B5EF4-FFF2-40B4-BE49-F238E27FC236}">
                <a16:creationId xmlns:a16="http://schemas.microsoft.com/office/drawing/2014/main" id="{FBF496B9-9E14-2E54-21BB-43797FF82838}"/>
              </a:ext>
            </a:extLst>
          </p:cNvPr>
          <p:cNvPicPr/>
          <p:nvPr/>
        </p:nvPicPr>
        <p:blipFill>
          <a:blip r:embed="rId6"/>
          <a:stretch>
            <a:fillRect/>
          </a:stretch>
        </p:blipFill>
        <p:spPr>
          <a:xfrm>
            <a:off x="265304" y="3271824"/>
            <a:ext cx="4981610" cy="1267519"/>
          </a:xfrm>
          <a:prstGeom prst="rect">
            <a:avLst/>
          </a:prstGeom>
        </p:spPr>
      </p:pic>
      <p:pic>
        <p:nvPicPr>
          <p:cNvPr id="13" name="Picture 12">
            <a:extLst>
              <a:ext uri="{FF2B5EF4-FFF2-40B4-BE49-F238E27FC236}">
                <a16:creationId xmlns:a16="http://schemas.microsoft.com/office/drawing/2014/main" id="{4C24F87E-BF0A-1808-9A44-AAA279025ADF}"/>
              </a:ext>
            </a:extLst>
          </p:cNvPr>
          <p:cNvPicPr/>
          <p:nvPr/>
        </p:nvPicPr>
        <p:blipFill>
          <a:blip r:embed="rId7"/>
          <a:stretch>
            <a:fillRect/>
          </a:stretch>
        </p:blipFill>
        <p:spPr>
          <a:xfrm>
            <a:off x="265304" y="4915804"/>
            <a:ext cx="5395267" cy="14414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70000" lnSpcReduction="20000"/>
          </a:bodyPr>
          <a:lstStyle/>
          <a:p>
            <a:r>
              <a:rPr lang="en-US" sz="2000" dirty="0">
                <a:latin typeface="Arial" panose="020B0604020202020204" pitchFamily="34" charset="0"/>
                <a:cs typeface="Arial" panose="020B0604020202020204" pitchFamily="34" charset="0"/>
                <a:sym typeface="+mn-ea"/>
              </a:rPr>
              <a:t>Performance Evaluation</a:t>
            </a:r>
            <a:endParaRPr kumimoji="1" lang="zh-CN" altLang="en-US" sz="2000" dirty="0">
              <a:latin typeface="Arial" panose="020B0604020202020204" pitchFamily="34" charset="0"/>
              <a:cs typeface="Arial" panose="020B0604020202020204" pitchFamily="34" charset="0"/>
            </a:endParaRPr>
          </a:p>
        </p:txBody>
      </p:sp>
      <p:sp>
        <p:nvSpPr>
          <p:cNvPr id="9" name="矩形 8"/>
          <p:cNvSpPr/>
          <p:nvPr/>
        </p:nvSpPr>
        <p:spPr>
          <a:xfrm>
            <a:off x="610649" y="703295"/>
            <a:ext cx="3959738" cy="523220"/>
          </a:xfrm>
          <a:prstGeom prst="rect">
            <a:avLst/>
          </a:prstGeom>
        </p:spPr>
        <p:txBody>
          <a:bodyPr wrap="none">
            <a:spAutoFit/>
          </a:bodyPr>
          <a:lstStyle/>
          <a:p>
            <a:r>
              <a:rPr lang="en-US" altLang="zh-CN" sz="2800" b="1" dirty="0">
                <a:solidFill>
                  <a:srgbClr val="000000"/>
                </a:solidFill>
                <a:latin typeface="Arial" panose="020B0604020202020204" pitchFamily="34" charset="0"/>
                <a:ea typeface="微软雅黑"/>
                <a:cs typeface="Arial" panose="020B0604020202020204" pitchFamily="34" charset="0"/>
              </a:rPr>
              <a:t>Random Forest Model</a:t>
            </a:r>
          </a:p>
        </p:txBody>
      </p:sp>
      <p:pic>
        <p:nvPicPr>
          <p:cNvPr id="7" name="Picture 6">
            <a:extLst>
              <a:ext uri="{FF2B5EF4-FFF2-40B4-BE49-F238E27FC236}">
                <a16:creationId xmlns:a16="http://schemas.microsoft.com/office/drawing/2014/main" id="{990DB613-6BB7-EA00-AF56-DEE36C21CCD0}"/>
              </a:ext>
            </a:extLst>
          </p:cNvPr>
          <p:cNvPicPr/>
          <p:nvPr/>
        </p:nvPicPr>
        <p:blipFill>
          <a:blip r:embed="rId2"/>
          <a:stretch>
            <a:fillRect/>
          </a:stretch>
        </p:blipFill>
        <p:spPr>
          <a:xfrm>
            <a:off x="6578783" y="208700"/>
            <a:ext cx="4263388" cy="2132388"/>
          </a:xfrm>
          <a:prstGeom prst="rect">
            <a:avLst/>
          </a:prstGeom>
        </p:spPr>
      </p:pic>
      <p:pic>
        <p:nvPicPr>
          <p:cNvPr id="8" name="Picture 7">
            <a:extLst>
              <a:ext uri="{FF2B5EF4-FFF2-40B4-BE49-F238E27FC236}">
                <a16:creationId xmlns:a16="http://schemas.microsoft.com/office/drawing/2014/main" id="{2CFFF7C1-88E8-B5A1-D02F-AF5C7D4F2B34}"/>
              </a:ext>
            </a:extLst>
          </p:cNvPr>
          <p:cNvPicPr/>
          <p:nvPr/>
        </p:nvPicPr>
        <p:blipFill>
          <a:blip r:embed="rId3"/>
          <a:stretch>
            <a:fillRect/>
          </a:stretch>
        </p:blipFill>
        <p:spPr>
          <a:xfrm>
            <a:off x="6578782" y="2341088"/>
            <a:ext cx="4263387" cy="2132388"/>
          </a:xfrm>
          <a:prstGeom prst="rect">
            <a:avLst/>
          </a:prstGeom>
        </p:spPr>
      </p:pic>
      <p:pic>
        <p:nvPicPr>
          <p:cNvPr id="10" name="Picture 9">
            <a:extLst>
              <a:ext uri="{FF2B5EF4-FFF2-40B4-BE49-F238E27FC236}">
                <a16:creationId xmlns:a16="http://schemas.microsoft.com/office/drawing/2014/main" id="{CEDCD5E7-B2BB-FA76-8589-48BE4CDAB90C}"/>
              </a:ext>
            </a:extLst>
          </p:cNvPr>
          <p:cNvPicPr/>
          <p:nvPr/>
        </p:nvPicPr>
        <p:blipFill>
          <a:blip r:embed="rId4"/>
          <a:stretch>
            <a:fillRect/>
          </a:stretch>
        </p:blipFill>
        <p:spPr>
          <a:xfrm>
            <a:off x="6578780" y="4473476"/>
            <a:ext cx="4263386" cy="2132388"/>
          </a:xfrm>
          <a:prstGeom prst="rect">
            <a:avLst/>
          </a:prstGeom>
        </p:spPr>
      </p:pic>
      <p:pic>
        <p:nvPicPr>
          <p:cNvPr id="11" name="Picture 10">
            <a:extLst>
              <a:ext uri="{FF2B5EF4-FFF2-40B4-BE49-F238E27FC236}">
                <a16:creationId xmlns:a16="http://schemas.microsoft.com/office/drawing/2014/main" id="{19512D28-D9E5-3505-5FB5-68679698E697}"/>
              </a:ext>
            </a:extLst>
          </p:cNvPr>
          <p:cNvPicPr/>
          <p:nvPr/>
        </p:nvPicPr>
        <p:blipFill>
          <a:blip r:embed="rId5"/>
          <a:stretch>
            <a:fillRect/>
          </a:stretch>
        </p:blipFill>
        <p:spPr>
          <a:xfrm>
            <a:off x="610649" y="1500172"/>
            <a:ext cx="4089039" cy="1783080"/>
          </a:xfrm>
          <a:prstGeom prst="rect">
            <a:avLst/>
          </a:prstGeom>
        </p:spPr>
      </p:pic>
      <p:pic>
        <p:nvPicPr>
          <p:cNvPr id="12" name="Picture 11">
            <a:extLst>
              <a:ext uri="{FF2B5EF4-FFF2-40B4-BE49-F238E27FC236}">
                <a16:creationId xmlns:a16="http://schemas.microsoft.com/office/drawing/2014/main" id="{B7B1B4C1-7FD2-CF91-9920-F821165798A2}"/>
              </a:ext>
            </a:extLst>
          </p:cNvPr>
          <p:cNvPicPr/>
          <p:nvPr/>
        </p:nvPicPr>
        <p:blipFill>
          <a:blip r:embed="rId6"/>
          <a:stretch>
            <a:fillRect/>
          </a:stretch>
        </p:blipFill>
        <p:spPr>
          <a:xfrm>
            <a:off x="610649" y="3441275"/>
            <a:ext cx="5485351" cy="1371600"/>
          </a:xfrm>
          <a:prstGeom prst="rect">
            <a:avLst/>
          </a:prstGeom>
        </p:spPr>
      </p:pic>
      <p:pic>
        <p:nvPicPr>
          <p:cNvPr id="13" name="Picture 12">
            <a:extLst>
              <a:ext uri="{FF2B5EF4-FFF2-40B4-BE49-F238E27FC236}">
                <a16:creationId xmlns:a16="http://schemas.microsoft.com/office/drawing/2014/main" id="{349C7325-2027-8555-EBFC-D39AC366FFD2}"/>
              </a:ext>
            </a:extLst>
          </p:cNvPr>
          <p:cNvPicPr/>
          <p:nvPr/>
        </p:nvPicPr>
        <p:blipFill>
          <a:blip r:embed="rId7"/>
          <a:stretch>
            <a:fillRect/>
          </a:stretch>
        </p:blipFill>
        <p:spPr>
          <a:xfrm>
            <a:off x="610649" y="5120879"/>
            <a:ext cx="5485351" cy="16609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70000" lnSpcReduction="20000"/>
          </a:bodyPr>
          <a:lstStyle/>
          <a:p>
            <a:r>
              <a:rPr lang="en-US" sz="2000" dirty="0">
                <a:latin typeface="+mj-lt"/>
                <a:sym typeface="+mn-ea"/>
              </a:rPr>
              <a:t>Performance Evaluation</a:t>
            </a:r>
            <a:endParaRPr kumimoji="1" lang="zh-CN" altLang="en-US" sz="2000" dirty="0">
              <a:latin typeface="+mj-lt"/>
            </a:endParaRPr>
          </a:p>
        </p:txBody>
      </p:sp>
      <p:sp>
        <p:nvSpPr>
          <p:cNvPr id="9" name="矩形 8"/>
          <p:cNvSpPr/>
          <p:nvPr/>
        </p:nvSpPr>
        <p:spPr>
          <a:xfrm>
            <a:off x="610649" y="717265"/>
            <a:ext cx="2100255" cy="523220"/>
          </a:xfrm>
          <a:prstGeom prst="rect">
            <a:avLst/>
          </a:prstGeom>
        </p:spPr>
        <p:txBody>
          <a:bodyPr wrap="none">
            <a:spAutoFit/>
          </a:bodyPr>
          <a:lstStyle/>
          <a:p>
            <a:r>
              <a:rPr lang="en-US" altLang="zh-CN" sz="2800" b="1" dirty="0">
                <a:solidFill>
                  <a:srgbClr val="000000"/>
                </a:solidFill>
                <a:latin typeface="+mn-lt"/>
                <a:ea typeface="微软雅黑"/>
              </a:rPr>
              <a:t>SVM Model</a:t>
            </a:r>
          </a:p>
        </p:txBody>
      </p:sp>
      <p:pic>
        <p:nvPicPr>
          <p:cNvPr id="7" name="Picture 6">
            <a:extLst>
              <a:ext uri="{FF2B5EF4-FFF2-40B4-BE49-F238E27FC236}">
                <a16:creationId xmlns:a16="http://schemas.microsoft.com/office/drawing/2014/main" id="{D7B25960-43F4-2649-DEB3-D0CC7B071788}"/>
              </a:ext>
            </a:extLst>
          </p:cNvPr>
          <p:cNvPicPr/>
          <p:nvPr/>
        </p:nvPicPr>
        <p:blipFill>
          <a:blip r:embed="rId3"/>
          <a:stretch>
            <a:fillRect/>
          </a:stretch>
        </p:blipFill>
        <p:spPr>
          <a:xfrm>
            <a:off x="6204857" y="220133"/>
            <a:ext cx="3820886" cy="2425096"/>
          </a:xfrm>
          <a:prstGeom prst="rect">
            <a:avLst/>
          </a:prstGeom>
        </p:spPr>
      </p:pic>
      <p:pic>
        <p:nvPicPr>
          <p:cNvPr id="8" name="Picture 7">
            <a:extLst>
              <a:ext uri="{FF2B5EF4-FFF2-40B4-BE49-F238E27FC236}">
                <a16:creationId xmlns:a16="http://schemas.microsoft.com/office/drawing/2014/main" id="{A2B6BED3-F593-1D34-74CF-8B5DDF412ABC}"/>
              </a:ext>
            </a:extLst>
          </p:cNvPr>
          <p:cNvPicPr/>
          <p:nvPr/>
        </p:nvPicPr>
        <p:blipFill>
          <a:blip r:embed="rId4"/>
          <a:stretch>
            <a:fillRect/>
          </a:stretch>
        </p:blipFill>
        <p:spPr>
          <a:xfrm>
            <a:off x="6204857" y="2662649"/>
            <a:ext cx="3984172" cy="1755648"/>
          </a:xfrm>
          <a:prstGeom prst="rect">
            <a:avLst/>
          </a:prstGeom>
        </p:spPr>
      </p:pic>
      <p:pic>
        <p:nvPicPr>
          <p:cNvPr id="10" name="Picture 9">
            <a:extLst>
              <a:ext uri="{FF2B5EF4-FFF2-40B4-BE49-F238E27FC236}">
                <a16:creationId xmlns:a16="http://schemas.microsoft.com/office/drawing/2014/main" id="{ADBD39FB-D58B-EFAF-AA40-0F4B8A23257F}"/>
              </a:ext>
            </a:extLst>
          </p:cNvPr>
          <p:cNvPicPr/>
          <p:nvPr/>
        </p:nvPicPr>
        <p:blipFill>
          <a:blip r:embed="rId5"/>
          <a:stretch>
            <a:fillRect/>
          </a:stretch>
        </p:blipFill>
        <p:spPr>
          <a:xfrm>
            <a:off x="6204857" y="4418297"/>
            <a:ext cx="3820886" cy="2219570"/>
          </a:xfrm>
          <a:prstGeom prst="rect">
            <a:avLst/>
          </a:prstGeom>
        </p:spPr>
      </p:pic>
      <p:pic>
        <p:nvPicPr>
          <p:cNvPr id="11" name="Picture 10">
            <a:extLst>
              <a:ext uri="{FF2B5EF4-FFF2-40B4-BE49-F238E27FC236}">
                <a16:creationId xmlns:a16="http://schemas.microsoft.com/office/drawing/2014/main" id="{C8A2358C-3536-B87E-C25D-6C1AB5E20032}"/>
              </a:ext>
            </a:extLst>
          </p:cNvPr>
          <p:cNvPicPr/>
          <p:nvPr/>
        </p:nvPicPr>
        <p:blipFill>
          <a:blip r:embed="rId6"/>
          <a:stretch>
            <a:fillRect/>
          </a:stretch>
        </p:blipFill>
        <p:spPr>
          <a:xfrm>
            <a:off x="398736" y="1392408"/>
            <a:ext cx="4663121" cy="1757228"/>
          </a:xfrm>
          <a:prstGeom prst="rect">
            <a:avLst/>
          </a:prstGeom>
        </p:spPr>
      </p:pic>
      <p:pic>
        <p:nvPicPr>
          <p:cNvPr id="12" name="Picture 11">
            <a:extLst>
              <a:ext uri="{FF2B5EF4-FFF2-40B4-BE49-F238E27FC236}">
                <a16:creationId xmlns:a16="http://schemas.microsoft.com/office/drawing/2014/main" id="{1D220FDF-900B-EAC8-BA10-C4F9A2A2F187}"/>
              </a:ext>
            </a:extLst>
          </p:cNvPr>
          <p:cNvPicPr/>
          <p:nvPr/>
        </p:nvPicPr>
        <p:blipFill>
          <a:blip r:embed="rId7"/>
          <a:stretch>
            <a:fillRect/>
          </a:stretch>
        </p:blipFill>
        <p:spPr>
          <a:xfrm>
            <a:off x="398734" y="3386228"/>
            <a:ext cx="5097007" cy="1224200"/>
          </a:xfrm>
          <a:prstGeom prst="rect">
            <a:avLst/>
          </a:prstGeom>
        </p:spPr>
      </p:pic>
      <p:pic>
        <p:nvPicPr>
          <p:cNvPr id="13" name="Picture 12">
            <a:extLst>
              <a:ext uri="{FF2B5EF4-FFF2-40B4-BE49-F238E27FC236}">
                <a16:creationId xmlns:a16="http://schemas.microsoft.com/office/drawing/2014/main" id="{056502B4-082C-6E8D-4483-6F197D5A435B}"/>
              </a:ext>
            </a:extLst>
          </p:cNvPr>
          <p:cNvPicPr/>
          <p:nvPr/>
        </p:nvPicPr>
        <p:blipFill>
          <a:blip r:embed="rId8"/>
          <a:stretch>
            <a:fillRect/>
          </a:stretch>
        </p:blipFill>
        <p:spPr>
          <a:xfrm>
            <a:off x="398733" y="4983042"/>
            <a:ext cx="5218296" cy="13258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70000" lnSpcReduction="20000"/>
          </a:bodyPr>
          <a:lstStyle/>
          <a:p>
            <a:r>
              <a:rPr lang="en-US" sz="2000" dirty="0">
                <a:latin typeface="Arial" panose="020B0604020202020204" pitchFamily="34" charset="0"/>
                <a:cs typeface="Arial" panose="020B0604020202020204" pitchFamily="34" charset="0"/>
                <a:sym typeface="+mn-ea"/>
              </a:rPr>
              <a:t>Performance Evaluation</a:t>
            </a:r>
            <a:endParaRPr kumimoji="1" lang="zh-CN" altLang="en-US" sz="2000" dirty="0">
              <a:latin typeface="Arial" panose="020B0604020202020204" pitchFamily="34" charset="0"/>
              <a:cs typeface="Arial" panose="020B0604020202020204" pitchFamily="34" charset="0"/>
            </a:endParaRPr>
          </a:p>
        </p:txBody>
      </p:sp>
      <p:sp>
        <p:nvSpPr>
          <p:cNvPr id="9" name="矩形 8"/>
          <p:cNvSpPr/>
          <p:nvPr/>
        </p:nvSpPr>
        <p:spPr>
          <a:xfrm>
            <a:off x="610649" y="731235"/>
            <a:ext cx="2860078" cy="523220"/>
          </a:xfrm>
          <a:prstGeom prst="rect">
            <a:avLst/>
          </a:prstGeom>
        </p:spPr>
        <p:txBody>
          <a:bodyPr wrap="none">
            <a:spAutoFit/>
          </a:bodyPr>
          <a:lstStyle/>
          <a:p>
            <a:r>
              <a:rPr lang="en-US" altLang="zh-CN" sz="2800" b="1" dirty="0">
                <a:solidFill>
                  <a:srgbClr val="000000"/>
                </a:solidFill>
                <a:latin typeface="Arial" panose="020B0604020202020204" pitchFamily="34" charset="0"/>
                <a:ea typeface="微软雅黑"/>
                <a:cs typeface="Arial" panose="020B0604020202020204" pitchFamily="34" charset="0"/>
              </a:rPr>
              <a:t>XGBoost Model</a:t>
            </a:r>
          </a:p>
        </p:txBody>
      </p:sp>
      <p:pic>
        <p:nvPicPr>
          <p:cNvPr id="7" name="Picture 6">
            <a:extLst>
              <a:ext uri="{FF2B5EF4-FFF2-40B4-BE49-F238E27FC236}">
                <a16:creationId xmlns:a16="http://schemas.microsoft.com/office/drawing/2014/main" id="{EA25C796-775E-A1B0-3EC4-76E4EF154948}"/>
              </a:ext>
            </a:extLst>
          </p:cNvPr>
          <p:cNvPicPr/>
          <p:nvPr/>
        </p:nvPicPr>
        <p:blipFill>
          <a:blip r:embed="rId3"/>
          <a:stretch>
            <a:fillRect/>
          </a:stretch>
        </p:blipFill>
        <p:spPr>
          <a:xfrm>
            <a:off x="6183084" y="220135"/>
            <a:ext cx="4158345" cy="2136068"/>
          </a:xfrm>
          <a:prstGeom prst="rect">
            <a:avLst/>
          </a:prstGeom>
        </p:spPr>
      </p:pic>
      <p:pic>
        <p:nvPicPr>
          <p:cNvPr id="8" name="Picture 7">
            <a:extLst>
              <a:ext uri="{FF2B5EF4-FFF2-40B4-BE49-F238E27FC236}">
                <a16:creationId xmlns:a16="http://schemas.microsoft.com/office/drawing/2014/main" id="{CD915C09-393C-A00B-1910-01DAD4B7DF5B}"/>
              </a:ext>
            </a:extLst>
          </p:cNvPr>
          <p:cNvPicPr/>
          <p:nvPr/>
        </p:nvPicPr>
        <p:blipFill>
          <a:blip r:embed="rId4"/>
          <a:stretch>
            <a:fillRect/>
          </a:stretch>
        </p:blipFill>
        <p:spPr>
          <a:xfrm>
            <a:off x="6183084" y="2356202"/>
            <a:ext cx="4158345" cy="1850617"/>
          </a:xfrm>
          <a:prstGeom prst="rect">
            <a:avLst/>
          </a:prstGeom>
        </p:spPr>
      </p:pic>
      <p:pic>
        <p:nvPicPr>
          <p:cNvPr id="10" name="Picture 9">
            <a:extLst>
              <a:ext uri="{FF2B5EF4-FFF2-40B4-BE49-F238E27FC236}">
                <a16:creationId xmlns:a16="http://schemas.microsoft.com/office/drawing/2014/main" id="{3E3F5B56-B5C4-9DFB-0B5A-F2806DCE4C6C}"/>
              </a:ext>
            </a:extLst>
          </p:cNvPr>
          <p:cNvPicPr/>
          <p:nvPr/>
        </p:nvPicPr>
        <p:blipFill>
          <a:blip r:embed="rId5"/>
          <a:stretch>
            <a:fillRect/>
          </a:stretch>
        </p:blipFill>
        <p:spPr>
          <a:xfrm>
            <a:off x="6183084" y="4206819"/>
            <a:ext cx="4158344" cy="2136069"/>
          </a:xfrm>
          <a:prstGeom prst="rect">
            <a:avLst/>
          </a:prstGeom>
        </p:spPr>
      </p:pic>
      <p:pic>
        <p:nvPicPr>
          <p:cNvPr id="11" name="Picture 10">
            <a:extLst>
              <a:ext uri="{FF2B5EF4-FFF2-40B4-BE49-F238E27FC236}">
                <a16:creationId xmlns:a16="http://schemas.microsoft.com/office/drawing/2014/main" id="{1E5CCEBF-42BC-7B5F-78EF-5F2A6CBDEB8B}"/>
              </a:ext>
            </a:extLst>
          </p:cNvPr>
          <p:cNvPicPr/>
          <p:nvPr/>
        </p:nvPicPr>
        <p:blipFill>
          <a:blip r:embed="rId6"/>
          <a:stretch>
            <a:fillRect/>
          </a:stretch>
        </p:blipFill>
        <p:spPr>
          <a:xfrm>
            <a:off x="323119" y="1374840"/>
            <a:ext cx="4248881" cy="1850617"/>
          </a:xfrm>
          <a:prstGeom prst="rect">
            <a:avLst/>
          </a:prstGeom>
        </p:spPr>
      </p:pic>
      <p:pic>
        <p:nvPicPr>
          <p:cNvPr id="12" name="Picture 11">
            <a:extLst>
              <a:ext uri="{FF2B5EF4-FFF2-40B4-BE49-F238E27FC236}">
                <a16:creationId xmlns:a16="http://schemas.microsoft.com/office/drawing/2014/main" id="{202DE3BA-0575-44E4-0E67-E0E094AC948E}"/>
              </a:ext>
            </a:extLst>
          </p:cNvPr>
          <p:cNvPicPr/>
          <p:nvPr/>
        </p:nvPicPr>
        <p:blipFill>
          <a:blip r:embed="rId7"/>
          <a:stretch>
            <a:fillRect/>
          </a:stretch>
        </p:blipFill>
        <p:spPr>
          <a:xfrm>
            <a:off x="265304" y="3429000"/>
            <a:ext cx="5308184" cy="1298448"/>
          </a:xfrm>
          <a:prstGeom prst="rect">
            <a:avLst/>
          </a:prstGeom>
        </p:spPr>
      </p:pic>
      <p:pic>
        <p:nvPicPr>
          <p:cNvPr id="13" name="Picture 12">
            <a:extLst>
              <a:ext uri="{FF2B5EF4-FFF2-40B4-BE49-F238E27FC236}">
                <a16:creationId xmlns:a16="http://schemas.microsoft.com/office/drawing/2014/main" id="{81221D43-75B1-2CAF-B6F5-3B3D3E161930}"/>
              </a:ext>
            </a:extLst>
          </p:cNvPr>
          <p:cNvPicPr/>
          <p:nvPr/>
        </p:nvPicPr>
        <p:blipFill>
          <a:blip r:embed="rId8"/>
          <a:stretch>
            <a:fillRect/>
          </a:stretch>
        </p:blipFill>
        <p:spPr>
          <a:xfrm>
            <a:off x="265304" y="4930991"/>
            <a:ext cx="5395267" cy="12984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4" name="Google Shape;134;p19">
            <a:extLst>
              <a:ext uri="{FF2B5EF4-FFF2-40B4-BE49-F238E27FC236}">
                <a16:creationId xmlns:a16="http://schemas.microsoft.com/office/drawing/2014/main" id="{C4AA5F68-1AF3-3107-9746-0748159A8DFB}"/>
              </a:ext>
            </a:extLst>
          </p:cNvPr>
          <p:cNvSpPr txBox="1"/>
          <p:nvPr/>
        </p:nvSpPr>
        <p:spPr>
          <a:xfrm>
            <a:off x="863975" y="1381125"/>
            <a:ext cx="4904100" cy="7124987"/>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Arial"/>
                <a:ea typeface="Arial"/>
                <a:cs typeface="Arial"/>
                <a:sym typeface="Arial"/>
              </a:rPr>
              <a:t>Project Overview      </a:t>
            </a:r>
            <a:endParaRPr sz="2000" b="0" i="0" u="none" strike="noStrike" cap="none" dirty="0">
              <a:solidFill>
                <a:schemeClr val="dk1"/>
              </a:solidFill>
              <a:latin typeface="Arial"/>
              <a:ea typeface="Arial"/>
              <a:cs typeface="Arial"/>
              <a:sym typeface="Arial"/>
            </a:endParaRPr>
          </a:p>
          <a:p>
            <a:pPr marL="457200" marR="0" lvl="0" indent="-355600" algn="l" rtl="0">
              <a:lnSpc>
                <a:spcPct val="150000"/>
              </a:lnSpc>
              <a:spcBef>
                <a:spcPts val="0"/>
              </a:spcBef>
              <a:spcAft>
                <a:spcPts val="0"/>
              </a:spcAft>
              <a:buClr>
                <a:schemeClr val="dk1"/>
              </a:buClr>
              <a:buSzPts val="2000"/>
              <a:buFont typeface="Arial"/>
              <a:buChar char="●"/>
            </a:pPr>
            <a:r>
              <a:rPr lang="en-US" sz="2000" dirty="0">
                <a:solidFill>
                  <a:schemeClr val="dk1"/>
                </a:solidFill>
              </a:rPr>
              <a:t>Problem Definition</a:t>
            </a:r>
            <a:endParaRPr sz="2000" dirty="0">
              <a:solidFill>
                <a:schemeClr val="dk1"/>
              </a:solidFill>
            </a:endParaRPr>
          </a:p>
          <a:p>
            <a:pPr marL="457200" marR="0" lvl="0" indent="-355600" algn="l" rtl="0">
              <a:lnSpc>
                <a:spcPct val="150000"/>
              </a:lnSpc>
              <a:spcBef>
                <a:spcPts val="0"/>
              </a:spcBef>
              <a:spcAft>
                <a:spcPts val="0"/>
              </a:spcAft>
              <a:buClr>
                <a:schemeClr val="dk1"/>
              </a:buClr>
              <a:buSzPts val="2000"/>
              <a:buFont typeface="Arial"/>
              <a:buChar char="●"/>
            </a:pPr>
            <a:r>
              <a:rPr lang="en-US" sz="2000" dirty="0">
                <a:solidFill>
                  <a:schemeClr val="dk1"/>
                </a:solidFill>
              </a:rPr>
              <a:t>Data Preparation &amp; EDA</a:t>
            </a:r>
            <a:endParaRPr sz="2000" dirty="0">
              <a:solidFill>
                <a:schemeClr val="dk1"/>
              </a:solidFill>
            </a:endParaRPr>
          </a:p>
          <a:p>
            <a:pPr marL="457200" marR="0" lvl="0" indent="-355600" algn="l" rtl="0">
              <a:lnSpc>
                <a:spcPct val="150000"/>
              </a:lnSpc>
              <a:spcBef>
                <a:spcPts val="0"/>
              </a:spcBef>
              <a:spcAft>
                <a:spcPts val="0"/>
              </a:spcAft>
              <a:buClr>
                <a:schemeClr val="dk1"/>
              </a:buClr>
              <a:buSzPts val="2000"/>
              <a:buFont typeface="Arial"/>
              <a:buChar char="●"/>
            </a:pPr>
            <a:r>
              <a:rPr lang="en-US" sz="2000" dirty="0">
                <a:solidFill>
                  <a:schemeClr val="dk1"/>
                </a:solidFill>
              </a:rPr>
              <a:t>Feature Selection &amp; Extraction</a:t>
            </a:r>
            <a:endParaRPr dirty="0">
              <a:solidFill>
                <a:schemeClr val="dk1"/>
              </a:solidFill>
            </a:endParaRPr>
          </a:p>
          <a:p>
            <a:pPr marL="457200" marR="0" lvl="0" indent="-355600" algn="l" rtl="0">
              <a:lnSpc>
                <a:spcPct val="150000"/>
              </a:lnSpc>
              <a:spcBef>
                <a:spcPts val="0"/>
              </a:spcBef>
              <a:spcAft>
                <a:spcPts val="0"/>
              </a:spcAft>
              <a:buClr>
                <a:schemeClr val="dk1"/>
              </a:buClr>
              <a:buSzPts val="2000"/>
              <a:buFont typeface="Arial"/>
              <a:buChar char="●"/>
            </a:pPr>
            <a:r>
              <a:rPr lang="en-US" sz="2000" dirty="0">
                <a:solidFill>
                  <a:schemeClr val="dk1"/>
                </a:solidFill>
              </a:rPr>
              <a:t>Model Building   </a:t>
            </a:r>
            <a:endParaRPr sz="2000" dirty="0">
              <a:solidFill>
                <a:schemeClr val="dk1"/>
              </a:solidFill>
            </a:endParaRPr>
          </a:p>
          <a:p>
            <a:pPr marL="457200" marR="0" lvl="0" indent="-355600" algn="l" rtl="0">
              <a:lnSpc>
                <a:spcPct val="150000"/>
              </a:lnSpc>
              <a:spcBef>
                <a:spcPts val="0"/>
              </a:spcBef>
              <a:spcAft>
                <a:spcPts val="0"/>
              </a:spcAft>
              <a:buClr>
                <a:schemeClr val="dk1"/>
              </a:buClr>
              <a:buSzPts val="2000"/>
              <a:buChar char="●"/>
            </a:pPr>
            <a:r>
              <a:rPr lang="en-US" sz="2000" dirty="0">
                <a:solidFill>
                  <a:schemeClr val="dk1"/>
                </a:solidFill>
              </a:rPr>
              <a:t>Innovative Approach</a:t>
            </a:r>
            <a:endParaRPr sz="2000" dirty="0">
              <a:solidFill>
                <a:schemeClr val="dk1"/>
              </a:solidFill>
            </a:endParaRPr>
          </a:p>
          <a:p>
            <a:pPr marL="457200" lvl="0" indent="-355600" algn="l" rtl="0">
              <a:lnSpc>
                <a:spcPct val="150000"/>
              </a:lnSpc>
              <a:spcBef>
                <a:spcPts val="600"/>
              </a:spcBef>
              <a:spcAft>
                <a:spcPts val="0"/>
              </a:spcAft>
              <a:buClr>
                <a:schemeClr val="dk1"/>
              </a:buClr>
              <a:buSzPts val="2000"/>
              <a:buChar char="●"/>
            </a:pPr>
            <a:r>
              <a:rPr lang="en-US" sz="2000" dirty="0">
                <a:solidFill>
                  <a:schemeClr val="dk1"/>
                </a:solidFill>
              </a:rPr>
              <a:t>Performance Evaluation</a:t>
            </a:r>
            <a:endParaRPr dirty="0">
              <a:solidFill>
                <a:schemeClr val="dk1"/>
              </a:solidFill>
            </a:endParaRPr>
          </a:p>
          <a:p>
            <a:pPr marL="457200" marR="0" lvl="0" indent="-355600" algn="l" rtl="0">
              <a:lnSpc>
                <a:spcPct val="150000"/>
              </a:lnSpc>
              <a:spcBef>
                <a:spcPts val="0"/>
              </a:spcBef>
              <a:spcAft>
                <a:spcPts val="0"/>
              </a:spcAft>
              <a:buClr>
                <a:schemeClr val="dk1"/>
              </a:buClr>
              <a:buSzPts val="2000"/>
              <a:buFont typeface="Arial"/>
              <a:buChar char="●"/>
            </a:pPr>
            <a:r>
              <a:rPr lang="en-US" sz="2000" dirty="0">
                <a:solidFill>
                  <a:schemeClr val="dk1"/>
                </a:solidFill>
              </a:rPr>
              <a:t>Prediction Result &amp; Best Model</a:t>
            </a:r>
            <a:r>
              <a:rPr lang="en-US" sz="2000" b="0" i="0" u="none" strike="noStrike" cap="none" dirty="0">
                <a:solidFill>
                  <a:schemeClr val="dk1"/>
                </a:solidFill>
                <a:latin typeface="Arial"/>
                <a:ea typeface="Arial"/>
                <a:cs typeface="Arial"/>
                <a:sym typeface="Arial"/>
              </a:rPr>
              <a:t>    </a:t>
            </a:r>
          </a:p>
          <a:p>
            <a:pPr marL="457200" marR="0" lvl="0" indent="-355600" algn="l" rtl="0">
              <a:lnSpc>
                <a:spcPct val="150000"/>
              </a:lnSpc>
              <a:spcBef>
                <a:spcPts val="0"/>
              </a:spcBef>
              <a:spcAft>
                <a:spcPts val="0"/>
              </a:spcAft>
              <a:buClr>
                <a:schemeClr val="dk1"/>
              </a:buClr>
              <a:buSzPts val="2000"/>
              <a:buFont typeface="Arial"/>
              <a:buChar char="●"/>
            </a:pPr>
            <a:r>
              <a:rPr lang="en-US" sz="2000" dirty="0">
                <a:solidFill>
                  <a:schemeClr val="dk1"/>
                </a:solidFill>
              </a:rPr>
              <a:t>Challenges Faced  </a:t>
            </a:r>
          </a:p>
          <a:p>
            <a:pPr marL="457200" marR="0" lvl="0" indent="-355600" algn="l" rtl="0">
              <a:lnSpc>
                <a:spcPct val="150000"/>
              </a:lnSpc>
              <a:spcBef>
                <a:spcPts val="0"/>
              </a:spcBef>
              <a:spcAft>
                <a:spcPts val="0"/>
              </a:spcAft>
              <a:buClr>
                <a:schemeClr val="dk1"/>
              </a:buClr>
              <a:buSzPts val="2000"/>
              <a:buFont typeface="Arial"/>
              <a:buChar char="●"/>
            </a:pPr>
            <a:r>
              <a:rPr lang="en-US" sz="2000" dirty="0">
                <a:solidFill>
                  <a:schemeClr val="dk1"/>
                </a:solidFill>
              </a:rPr>
              <a:t>Future Work</a:t>
            </a:r>
            <a:r>
              <a:rPr lang="en-US" sz="2000" b="0" i="0" u="none" strike="noStrike" cap="none" dirty="0">
                <a:solidFill>
                  <a:schemeClr val="dk1"/>
                </a:solidFill>
                <a:latin typeface="Arial"/>
                <a:ea typeface="Arial"/>
                <a:cs typeface="Arial"/>
                <a:sym typeface="Arial"/>
              </a:rPr>
              <a:t>  </a:t>
            </a:r>
          </a:p>
          <a:p>
            <a:pPr marL="457200" indent="-355600">
              <a:lnSpc>
                <a:spcPct val="150000"/>
              </a:lnSpc>
              <a:buClr>
                <a:schemeClr val="dk1"/>
              </a:buClr>
              <a:buSzPts val="2000"/>
              <a:buFont typeface="Arial"/>
              <a:buChar char="●"/>
            </a:pPr>
            <a:r>
              <a:rPr lang="en-US" sz="2000" dirty="0">
                <a:solidFill>
                  <a:schemeClr val="dk1"/>
                </a:solidFill>
              </a:rPr>
              <a:t>Project Management</a:t>
            </a:r>
            <a:r>
              <a:rPr lang="en-US" sz="2000" b="0" i="0" u="none" strike="noStrike" cap="none" dirty="0">
                <a:solidFill>
                  <a:schemeClr val="dk1"/>
                </a:solidFill>
                <a:latin typeface="Arial"/>
                <a:ea typeface="Arial"/>
                <a:cs typeface="Arial"/>
                <a:sym typeface="Arial"/>
              </a:rPr>
              <a:t>                                             </a:t>
            </a:r>
            <a:endParaRPr dirty="0"/>
          </a:p>
          <a:p>
            <a:pPr marL="0" marR="0" lvl="0" indent="0" algn="l" rtl="0">
              <a:lnSpc>
                <a:spcPct val="150000"/>
              </a:lnSpc>
              <a:spcBef>
                <a:spcPts val="600"/>
              </a:spcBef>
              <a:spcAft>
                <a:spcPts val="0"/>
              </a:spcAft>
              <a:buNone/>
            </a:pPr>
            <a:endParaRPr dirty="0"/>
          </a:p>
          <a:p>
            <a:pPr marL="0" marR="0" lvl="0" indent="0" algn="l" rtl="0">
              <a:lnSpc>
                <a:spcPct val="150000"/>
              </a:lnSpc>
              <a:spcBef>
                <a:spcPts val="600"/>
              </a:spcBef>
              <a:spcAft>
                <a:spcPts val="0"/>
              </a:spcAft>
              <a:buNone/>
            </a:pPr>
            <a:r>
              <a:rPr lang="en-US" sz="2000" b="0" i="0" u="none" strike="noStrike" cap="none" dirty="0">
                <a:solidFill>
                  <a:schemeClr val="dk1"/>
                </a:solidFill>
                <a:latin typeface="Arial"/>
                <a:ea typeface="Arial"/>
                <a:cs typeface="Arial"/>
                <a:sym typeface="Arial"/>
              </a:rPr>
              <a:t>                                                </a:t>
            </a:r>
            <a:endParaRPr dirty="0"/>
          </a:p>
          <a:p>
            <a:pPr marL="0" marR="0" lvl="0" indent="0" algn="l" rtl="0">
              <a:lnSpc>
                <a:spcPct val="150000"/>
              </a:lnSpc>
              <a:spcBef>
                <a:spcPts val="600"/>
              </a:spcBef>
              <a:spcAft>
                <a:spcPts val="0"/>
              </a:spcAft>
              <a:buNone/>
            </a:pPr>
            <a:endParaRPr dirty="0"/>
          </a:p>
          <a:p>
            <a:pPr marL="0" marR="0" lvl="0" indent="0" algn="l" rtl="0">
              <a:lnSpc>
                <a:spcPct val="150000"/>
              </a:lnSpc>
              <a:spcBef>
                <a:spcPts val="600"/>
              </a:spcBef>
              <a:spcAft>
                <a:spcPts val="0"/>
              </a:spcAft>
              <a:buNone/>
            </a:pPr>
            <a:endParaRPr sz="2000" b="0" i="0" u="none" strike="noStrike" cap="none" dirty="0">
              <a:solidFill>
                <a:schemeClr val="dk1"/>
              </a:solidFill>
              <a:latin typeface="Arial"/>
              <a:ea typeface="Arial"/>
              <a:cs typeface="Arial"/>
              <a:sym typeface="Arial"/>
            </a:endParaRPr>
          </a:p>
        </p:txBody>
      </p:sp>
      <p:sp>
        <p:nvSpPr>
          <p:cNvPr id="5" name="Google Shape;133;p19">
            <a:extLst>
              <a:ext uri="{FF2B5EF4-FFF2-40B4-BE49-F238E27FC236}">
                <a16:creationId xmlns:a16="http://schemas.microsoft.com/office/drawing/2014/main" id="{114FE044-5C67-848E-1FE8-B58C0EFFEEFE}"/>
              </a:ext>
            </a:extLst>
          </p:cNvPr>
          <p:cNvSpPr/>
          <p:nvPr/>
        </p:nvSpPr>
        <p:spPr>
          <a:xfrm>
            <a:off x="4237555" y="771831"/>
            <a:ext cx="4904100" cy="950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400" b="1" i="0" u="none" strike="noStrike" cap="none" dirty="0">
                <a:solidFill>
                  <a:schemeClr val="dk1"/>
                </a:solidFill>
                <a:latin typeface="Arial"/>
                <a:ea typeface="Arial"/>
                <a:cs typeface="Arial"/>
                <a:sym typeface="Arial"/>
              </a:rPr>
              <a:t>Agenda</a:t>
            </a:r>
            <a:endParaRPr sz="3400" b="1" i="0" u="none" strike="noStrike" cap="none" dirty="0">
              <a:solidFill>
                <a:schemeClr val="dk1"/>
              </a:solidFill>
              <a:latin typeface="Arial"/>
              <a:ea typeface="Arial"/>
              <a:cs typeface="Arial"/>
              <a:sym typeface="Arial"/>
            </a:endParaRPr>
          </a:p>
        </p:txBody>
      </p:sp>
      <p:pic>
        <p:nvPicPr>
          <p:cNvPr id="6" name="Google Shape;136;p19">
            <a:extLst>
              <a:ext uri="{FF2B5EF4-FFF2-40B4-BE49-F238E27FC236}">
                <a16:creationId xmlns:a16="http://schemas.microsoft.com/office/drawing/2014/main" id="{467B0F96-E13D-5F9C-E2FF-7A37F7741873}"/>
              </a:ext>
            </a:extLst>
          </p:cNvPr>
          <p:cNvPicPr preferRelativeResize="0"/>
          <p:nvPr/>
        </p:nvPicPr>
        <p:blipFill>
          <a:blip r:embed="rId3">
            <a:alphaModFix/>
          </a:blip>
          <a:stretch>
            <a:fillRect/>
          </a:stretch>
        </p:blipFill>
        <p:spPr>
          <a:xfrm>
            <a:off x="5633350" y="1859650"/>
            <a:ext cx="6432475" cy="3202200"/>
          </a:xfrm>
          <a:prstGeom prst="rect">
            <a:avLst/>
          </a:prstGeom>
          <a:noFill/>
          <a:ln>
            <a:noFill/>
          </a:ln>
        </p:spPr>
      </p:pic>
    </p:spTree>
    <p:extLst>
      <p:ext uri="{BB962C8B-B14F-4D97-AF65-F5344CB8AC3E}">
        <p14:creationId xmlns:p14="http://schemas.microsoft.com/office/powerpoint/2010/main" val="59960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70000" lnSpcReduction="20000"/>
          </a:bodyPr>
          <a:lstStyle/>
          <a:p>
            <a:r>
              <a:rPr lang="en-US" sz="2000" dirty="0">
                <a:latin typeface="Arial" panose="020B0604020202020204" pitchFamily="34" charset="0"/>
                <a:cs typeface="Arial" panose="020B0604020202020204" pitchFamily="34" charset="0"/>
                <a:sym typeface="+mn-ea"/>
              </a:rPr>
              <a:t>Performance Evaluation</a:t>
            </a:r>
            <a:endParaRPr kumimoji="1" lang="zh-CN" altLang="en-US" sz="2000" dirty="0">
              <a:latin typeface="Arial" panose="020B0604020202020204" pitchFamily="34" charset="0"/>
              <a:cs typeface="Arial" panose="020B0604020202020204" pitchFamily="34" charset="0"/>
            </a:endParaRPr>
          </a:p>
        </p:txBody>
      </p:sp>
      <p:sp>
        <p:nvSpPr>
          <p:cNvPr id="9" name="矩形 8"/>
          <p:cNvSpPr/>
          <p:nvPr/>
        </p:nvSpPr>
        <p:spPr>
          <a:xfrm>
            <a:off x="610649" y="787750"/>
            <a:ext cx="3443571" cy="523220"/>
          </a:xfrm>
          <a:prstGeom prst="rect">
            <a:avLst/>
          </a:prstGeom>
        </p:spPr>
        <p:txBody>
          <a:bodyPr wrap="none">
            <a:spAutoFit/>
          </a:bodyPr>
          <a:lstStyle/>
          <a:p>
            <a:r>
              <a:rPr lang="en-US" altLang="zh-CN" sz="2800" b="1" dirty="0">
                <a:solidFill>
                  <a:srgbClr val="000000"/>
                </a:solidFill>
                <a:latin typeface="+mn-lt"/>
                <a:ea typeface="微软雅黑"/>
              </a:rPr>
              <a:t>Naive Bayes Model</a:t>
            </a:r>
          </a:p>
        </p:txBody>
      </p:sp>
      <p:pic>
        <p:nvPicPr>
          <p:cNvPr id="20" name="Picture 19">
            <a:extLst>
              <a:ext uri="{FF2B5EF4-FFF2-40B4-BE49-F238E27FC236}">
                <a16:creationId xmlns:a16="http://schemas.microsoft.com/office/drawing/2014/main" id="{492290C1-736C-EC66-14E4-DA4919D4F97B}"/>
              </a:ext>
            </a:extLst>
          </p:cNvPr>
          <p:cNvPicPr/>
          <p:nvPr/>
        </p:nvPicPr>
        <p:blipFill>
          <a:blip r:embed="rId2"/>
          <a:stretch>
            <a:fillRect/>
          </a:stretch>
        </p:blipFill>
        <p:spPr>
          <a:xfrm>
            <a:off x="6540953" y="223750"/>
            <a:ext cx="3657600" cy="2267712"/>
          </a:xfrm>
          <a:prstGeom prst="rect">
            <a:avLst/>
          </a:prstGeom>
        </p:spPr>
      </p:pic>
      <p:pic>
        <p:nvPicPr>
          <p:cNvPr id="21" name="Picture 20">
            <a:extLst>
              <a:ext uri="{FF2B5EF4-FFF2-40B4-BE49-F238E27FC236}">
                <a16:creationId xmlns:a16="http://schemas.microsoft.com/office/drawing/2014/main" id="{1C02712C-AF62-9D47-A659-75EB30A63239}"/>
              </a:ext>
            </a:extLst>
          </p:cNvPr>
          <p:cNvPicPr/>
          <p:nvPr/>
        </p:nvPicPr>
        <p:blipFill>
          <a:blip r:embed="rId3"/>
          <a:stretch>
            <a:fillRect/>
          </a:stretch>
        </p:blipFill>
        <p:spPr>
          <a:xfrm>
            <a:off x="6540953" y="2491462"/>
            <a:ext cx="3603169" cy="1875076"/>
          </a:xfrm>
          <a:prstGeom prst="rect">
            <a:avLst/>
          </a:prstGeom>
        </p:spPr>
      </p:pic>
      <p:pic>
        <p:nvPicPr>
          <p:cNvPr id="22" name="Picture 21">
            <a:extLst>
              <a:ext uri="{FF2B5EF4-FFF2-40B4-BE49-F238E27FC236}">
                <a16:creationId xmlns:a16="http://schemas.microsoft.com/office/drawing/2014/main" id="{1DA6E6E9-DDF1-073A-D2F1-C029BAC0F588}"/>
              </a:ext>
            </a:extLst>
          </p:cNvPr>
          <p:cNvPicPr/>
          <p:nvPr/>
        </p:nvPicPr>
        <p:blipFill>
          <a:blip r:embed="rId4"/>
          <a:stretch>
            <a:fillRect/>
          </a:stretch>
        </p:blipFill>
        <p:spPr>
          <a:xfrm>
            <a:off x="6540952" y="4366537"/>
            <a:ext cx="3603169" cy="2154005"/>
          </a:xfrm>
          <a:prstGeom prst="rect">
            <a:avLst/>
          </a:prstGeom>
        </p:spPr>
      </p:pic>
      <p:pic>
        <p:nvPicPr>
          <p:cNvPr id="23" name="Picture 22">
            <a:extLst>
              <a:ext uri="{FF2B5EF4-FFF2-40B4-BE49-F238E27FC236}">
                <a16:creationId xmlns:a16="http://schemas.microsoft.com/office/drawing/2014/main" id="{5465BAA0-4CE6-12B1-FB6C-12FBA917F894}"/>
              </a:ext>
            </a:extLst>
          </p:cNvPr>
          <p:cNvPicPr/>
          <p:nvPr/>
        </p:nvPicPr>
        <p:blipFill>
          <a:blip r:embed="rId5"/>
          <a:stretch>
            <a:fillRect/>
          </a:stretch>
        </p:blipFill>
        <p:spPr>
          <a:xfrm>
            <a:off x="265303" y="1423068"/>
            <a:ext cx="4372011" cy="1845374"/>
          </a:xfrm>
          <a:prstGeom prst="rect">
            <a:avLst/>
          </a:prstGeom>
        </p:spPr>
      </p:pic>
      <p:pic>
        <p:nvPicPr>
          <p:cNvPr id="24" name="Picture 23">
            <a:extLst>
              <a:ext uri="{FF2B5EF4-FFF2-40B4-BE49-F238E27FC236}">
                <a16:creationId xmlns:a16="http://schemas.microsoft.com/office/drawing/2014/main" id="{10398B04-FCF5-8041-E918-85FE37180285}"/>
              </a:ext>
            </a:extLst>
          </p:cNvPr>
          <p:cNvPicPr/>
          <p:nvPr/>
        </p:nvPicPr>
        <p:blipFill>
          <a:blip r:embed="rId6"/>
          <a:stretch>
            <a:fillRect/>
          </a:stretch>
        </p:blipFill>
        <p:spPr>
          <a:xfrm>
            <a:off x="265303" y="3429000"/>
            <a:ext cx="5551713" cy="1490472"/>
          </a:xfrm>
          <a:prstGeom prst="rect">
            <a:avLst/>
          </a:prstGeom>
        </p:spPr>
      </p:pic>
      <p:pic>
        <p:nvPicPr>
          <p:cNvPr id="25" name="Picture 24">
            <a:extLst>
              <a:ext uri="{FF2B5EF4-FFF2-40B4-BE49-F238E27FC236}">
                <a16:creationId xmlns:a16="http://schemas.microsoft.com/office/drawing/2014/main" id="{5D38640E-C2FC-9428-21D9-1FDDBFDA1FC6}"/>
              </a:ext>
            </a:extLst>
          </p:cNvPr>
          <p:cNvPicPr/>
          <p:nvPr/>
        </p:nvPicPr>
        <p:blipFill>
          <a:blip r:embed="rId7"/>
          <a:stretch>
            <a:fillRect/>
          </a:stretch>
        </p:blipFill>
        <p:spPr>
          <a:xfrm>
            <a:off x="265303" y="5061219"/>
            <a:ext cx="5830697" cy="13093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8"/>
          <p:cNvSpPr txBox="1">
            <a:spLocks noGrp="1"/>
          </p:cNvSpPr>
          <p:nvPr>
            <p:ph type="body" idx="1"/>
          </p:nvPr>
        </p:nvSpPr>
        <p:spPr>
          <a:xfrm>
            <a:off x="265430" y="220345"/>
            <a:ext cx="4163060" cy="316865"/>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ct val="100000"/>
              <a:buNone/>
            </a:pPr>
            <a:r>
              <a:rPr lang="en-US" dirty="0">
                <a:latin typeface="Arial"/>
                <a:ea typeface="Arial"/>
                <a:cs typeface="Arial"/>
                <a:sym typeface="Arial"/>
              </a:rPr>
              <a:t>Prediction Result &amp; Best Model</a:t>
            </a:r>
            <a:endParaRPr dirty="0">
              <a:latin typeface="Arial"/>
              <a:ea typeface="Arial"/>
              <a:cs typeface="Arial"/>
              <a:sym typeface="Arial"/>
            </a:endParaRPr>
          </a:p>
        </p:txBody>
      </p:sp>
      <p:sp>
        <p:nvSpPr>
          <p:cNvPr id="285" name="Google Shape;285;p38"/>
          <p:cNvSpPr/>
          <p:nvPr/>
        </p:nvSpPr>
        <p:spPr>
          <a:xfrm>
            <a:off x="446098" y="770725"/>
            <a:ext cx="46566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rgbClr val="000000"/>
                </a:solidFill>
              </a:rPr>
              <a:t>Prediction Result</a:t>
            </a:r>
            <a:endParaRPr sz="2800" dirty="0"/>
          </a:p>
        </p:txBody>
      </p:sp>
      <p:sp>
        <p:nvSpPr>
          <p:cNvPr id="286" name="Google Shape;286;p38"/>
          <p:cNvSpPr/>
          <p:nvPr/>
        </p:nvSpPr>
        <p:spPr>
          <a:xfrm>
            <a:off x="527748" y="4860750"/>
            <a:ext cx="29556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rgbClr val="000000"/>
                </a:solidFill>
              </a:rPr>
              <a:t>Best Model</a:t>
            </a:r>
            <a:endParaRPr/>
          </a:p>
        </p:txBody>
      </p:sp>
      <p:sp>
        <p:nvSpPr>
          <p:cNvPr id="287" name="Google Shape;287;p38"/>
          <p:cNvSpPr txBox="1"/>
          <p:nvPr/>
        </p:nvSpPr>
        <p:spPr>
          <a:xfrm>
            <a:off x="700875" y="5480050"/>
            <a:ext cx="6973500" cy="646290"/>
          </a:xfrm>
          <a:prstGeom prst="rect">
            <a:avLst/>
          </a:prstGeom>
          <a:noFill/>
          <a:ln>
            <a:noFill/>
          </a:ln>
        </p:spPr>
        <p:txBody>
          <a:bodyPr spcFirstLastPara="1" wrap="square" lIns="91425" tIns="45700" rIns="91425" bIns="45700" anchor="t" anchorCtr="0">
            <a:spAutoFit/>
          </a:bodyPr>
          <a:lstStyle/>
          <a:p>
            <a:r>
              <a:rPr lang="en-US" sz="1800" dirty="0">
                <a:solidFill>
                  <a:schemeClr val="dk1"/>
                </a:solidFill>
              </a:rPr>
              <a:t>After careful evaluation, we concluded that the optimal prediction model for our dataset is the </a:t>
            </a:r>
            <a:r>
              <a:rPr lang="en-US" sz="1800" dirty="0" err="1">
                <a:solidFill>
                  <a:schemeClr val="dk1"/>
                </a:solidFill>
              </a:rPr>
              <a:t>XGBoost</a:t>
            </a:r>
            <a:r>
              <a:rPr lang="en-US" sz="1800" dirty="0">
                <a:solidFill>
                  <a:schemeClr val="dk1"/>
                </a:solidFill>
              </a:rPr>
              <a:t> Model.</a:t>
            </a:r>
            <a:endParaRPr dirty="0"/>
          </a:p>
        </p:txBody>
      </p:sp>
      <p:graphicFrame>
        <p:nvGraphicFramePr>
          <p:cNvPr id="288" name="Google Shape;288;p38"/>
          <p:cNvGraphicFramePr/>
          <p:nvPr/>
        </p:nvGraphicFramePr>
        <p:xfrm>
          <a:off x="767450" y="1453638"/>
          <a:ext cx="8677275" cy="3042348"/>
        </p:xfrm>
        <a:graphic>
          <a:graphicData uri="http://schemas.openxmlformats.org/drawingml/2006/table">
            <a:tbl>
              <a:tblPr>
                <a:noFill/>
                <a:tableStyleId>{1A3C942B-56A9-45A1-9750-B581139DDDCB}</a:tableStyleId>
              </a:tblPr>
              <a:tblGrid>
                <a:gridCol w="2190750">
                  <a:extLst>
                    <a:ext uri="{9D8B030D-6E8A-4147-A177-3AD203B41FA5}">
                      <a16:colId xmlns:a16="http://schemas.microsoft.com/office/drawing/2014/main" val="20000"/>
                    </a:ext>
                  </a:extLst>
                </a:gridCol>
                <a:gridCol w="1133475">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gridCol w="1314450">
                  <a:extLst>
                    <a:ext uri="{9D8B030D-6E8A-4147-A177-3AD203B41FA5}">
                      <a16:colId xmlns:a16="http://schemas.microsoft.com/office/drawing/2014/main" val="20005"/>
                    </a:ext>
                  </a:extLst>
                </a:gridCol>
              </a:tblGrid>
              <a:tr h="381000">
                <a:tc>
                  <a:txBody>
                    <a:bodyPr/>
                    <a:lstStyle/>
                    <a:p>
                      <a:pPr marL="0" lvl="0" indent="0" algn="l" rtl="0">
                        <a:lnSpc>
                          <a:spcPct val="115000"/>
                        </a:lnSpc>
                        <a:spcBef>
                          <a:spcPts val="0"/>
                        </a:spcBef>
                        <a:spcAft>
                          <a:spcPts val="0"/>
                        </a:spcAft>
                        <a:buNone/>
                      </a:pPr>
                      <a:r>
                        <a:rPr lang="en-US" sz="1800" b="1">
                          <a:solidFill>
                            <a:srgbClr val="FFFFFF"/>
                          </a:solidFill>
                        </a:rPr>
                        <a:t>Model</a:t>
                      </a:r>
                      <a:endParaRPr sz="1800" b="1">
                        <a:solidFill>
                          <a:srgbClr val="FFFFFF"/>
                        </a:solidFill>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5B9BD5"/>
                    </a:solidFill>
                  </a:tcPr>
                </a:tc>
                <a:tc>
                  <a:txBody>
                    <a:bodyPr/>
                    <a:lstStyle/>
                    <a:p>
                      <a:pPr marL="0" lvl="0" indent="0" algn="l" rtl="0">
                        <a:lnSpc>
                          <a:spcPct val="115000"/>
                        </a:lnSpc>
                        <a:spcBef>
                          <a:spcPts val="0"/>
                        </a:spcBef>
                        <a:spcAft>
                          <a:spcPts val="0"/>
                        </a:spcAft>
                        <a:buNone/>
                      </a:pPr>
                      <a:r>
                        <a:rPr lang="en-US" sz="1800" b="1">
                          <a:solidFill>
                            <a:srgbClr val="FFFFFF"/>
                          </a:solidFill>
                        </a:rPr>
                        <a:t>Recall</a:t>
                      </a:r>
                      <a:endParaRPr sz="1800" b="1">
                        <a:solidFill>
                          <a:srgbClr val="FFFFFF"/>
                        </a:solidFill>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5B9BD5"/>
                    </a:solidFill>
                  </a:tcPr>
                </a:tc>
                <a:tc>
                  <a:txBody>
                    <a:bodyPr/>
                    <a:lstStyle/>
                    <a:p>
                      <a:pPr marL="0" lvl="0" indent="0" algn="l" rtl="0">
                        <a:lnSpc>
                          <a:spcPct val="115000"/>
                        </a:lnSpc>
                        <a:spcBef>
                          <a:spcPts val="0"/>
                        </a:spcBef>
                        <a:spcAft>
                          <a:spcPts val="0"/>
                        </a:spcAft>
                        <a:buNone/>
                      </a:pPr>
                      <a:r>
                        <a:rPr lang="en-US" sz="1800" b="1">
                          <a:solidFill>
                            <a:srgbClr val="FFFFFF"/>
                          </a:solidFill>
                        </a:rPr>
                        <a:t>Accuracy</a:t>
                      </a:r>
                      <a:endParaRPr sz="1800" b="1">
                        <a:solidFill>
                          <a:srgbClr val="FFFFFF"/>
                        </a:solidFill>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5B9BD5"/>
                    </a:solidFill>
                  </a:tcPr>
                </a:tc>
                <a:tc>
                  <a:txBody>
                    <a:bodyPr/>
                    <a:lstStyle/>
                    <a:p>
                      <a:pPr marL="0" lvl="0" indent="0" algn="l" rtl="0">
                        <a:lnSpc>
                          <a:spcPct val="115000"/>
                        </a:lnSpc>
                        <a:spcBef>
                          <a:spcPts val="0"/>
                        </a:spcBef>
                        <a:spcAft>
                          <a:spcPts val="0"/>
                        </a:spcAft>
                        <a:buNone/>
                      </a:pPr>
                      <a:r>
                        <a:rPr lang="en-US" sz="1800" b="1">
                          <a:solidFill>
                            <a:srgbClr val="FFFFFF"/>
                          </a:solidFill>
                        </a:rPr>
                        <a:t>Precision</a:t>
                      </a:r>
                      <a:endParaRPr sz="1800" b="1">
                        <a:solidFill>
                          <a:srgbClr val="FFFFFF"/>
                        </a:solidFill>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5B9BD5"/>
                    </a:solidFill>
                  </a:tcPr>
                </a:tc>
                <a:tc>
                  <a:txBody>
                    <a:bodyPr/>
                    <a:lstStyle/>
                    <a:p>
                      <a:pPr marL="0" lvl="0" indent="0" algn="l" rtl="0">
                        <a:lnSpc>
                          <a:spcPct val="115000"/>
                        </a:lnSpc>
                        <a:spcBef>
                          <a:spcPts val="0"/>
                        </a:spcBef>
                        <a:spcAft>
                          <a:spcPts val="0"/>
                        </a:spcAft>
                        <a:buNone/>
                      </a:pPr>
                      <a:r>
                        <a:rPr lang="en-US" sz="1800" b="1">
                          <a:solidFill>
                            <a:srgbClr val="FFFFFF"/>
                          </a:solidFill>
                        </a:rPr>
                        <a:t>ROC AUC</a:t>
                      </a:r>
                      <a:endParaRPr sz="1800" b="1">
                        <a:solidFill>
                          <a:srgbClr val="FFFFFF"/>
                        </a:solidFill>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5B9BD5"/>
                    </a:solidFill>
                  </a:tcPr>
                </a:tc>
                <a:tc>
                  <a:txBody>
                    <a:bodyPr/>
                    <a:lstStyle/>
                    <a:p>
                      <a:pPr marL="0" lvl="0" indent="0" algn="l" rtl="0">
                        <a:lnSpc>
                          <a:spcPct val="115000"/>
                        </a:lnSpc>
                        <a:spcBef>
                          <a:spcPts val="0"/>
                        </a:spcBef>
                        <a:spcAft>
                          <a:spcPts val="0"/>
                        </a:spcAft>
                        <a:buNone/>
                      </a:pPr>
                      <a:r>
                        <a:rPr lang="en-US" sz="1800" b="1">
                          <a:solidFill>
                            <a:srgbClr val="FFFFFF"/>
                          </a:solidFill>
                        </a:rPr>
                        <a:t>F1-Score</a:t>
                      </a:r>
                      <a:endParaRPr sz="1800" b="1">
                        <a:solidFill>
                          <a:srgbClr val="FFFFFF"/>
                        </a:solidFill>
                      </a:endParaRPr>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5B9BD5"/>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US" sz="1800"/>
                        <a:t>Logistic Regression</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0.876</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0.891</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0.907</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0.954</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0.891</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extLst>
                  <a:ext uri="{0D108BD9-81ED-4DB2-BD59-A6C34878D82A}">
                    <a16:rowId xmlns:a16="http://schemas.microsoft.com/office/drawing/2014/main" val="10001"/>
                  </a:ext>
                </a:extLst>
              </a:tr>
              <a:tr h="371475">
                <a:tc>
                  <a:txBody>
                    <a:bodyPr/>
                    <a:lstStyle/>
                    <a:p>
                      <a:pPr marL="0" lvl="0" indent="0" algn="l" rtl="0">
                        <a:lnSpc>
                          <a:spcPct val="115000"/>
                        </a:lnSpc>
                        <a:spcBef>
                          <a:spcPts val="0"/>
                        </a:spcBef>
                        <a:spcAft>
                          <a:spcPts val="0"/>
                        </a:spcAft>
                        <a:buNone/>
                      </a:pPr>
                      <a:r>
                        <a:rPr lang="en-US" sz="1800"/>
                        <a:t>Random Forest</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tc>
                  <a:txBody>
                    <a:bodyPr/>
                    <a:lstStyle/>
                    <a:p>
                      <a:pPr marL="0" lvl="0" indent="0" algn="l" rtl="0">
                        <a:lnSpc>
                          <a:spcPct val="115000"/>
                        </a:lnSpc>
                        <a:spcBef>
                          <a:spcPts val="0"/>
                        </a:spcBef>
                        <a:spcAft>
                          <a:spcPts val="0"/>
                        </a:spcAft>
                        <a:buNone/>
                      </a:pPr>
                      <a:r>
                        <a:rPr lang="en-US" sz="1800"/>
                        <a:t>0.938</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tc>
                  <a:txBody>
                    <a:bodyPr/>
                    <a:lstStyle/>
                    <a:p>
                      <a:pPr marL="0" lvl="0" indent="0" algn="l" rtl="0">
                        <a:lnSpc>
                          <a:spcPct val="115000"/>
                        </a:lnSpc>
                        <a:spcBef>
                          <a:spcPts val="0"/>
                        </a:spcBef>
                        <a:spcAft>
                          <a:spcPts val="0"/>
                        </a:spcAft>
                        <a:buNone/>
                      </a:pPr>
                      <a:r>
                        <a:rPr lang="en-US" sz="1800"/>
                        <a:t>0.955</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tc>
                  <a:txBody>
                    <a:bodyPr/>
                    <a:lstStyle/>
                    <a:p>
                      <a:pPr marL="0" lvl="0" indent="0" algn="l" rtl="0">
                        <a:lnSpc>
                          <a:spcPct val="115000"/>
                        </a:lnSpc>
                        <a:spcBef>
                          <a:spcPts val="0"/>
                        </a:spcBef>
                        <a:spcAft>
                          <a:spcPts val="0"/>
                        </a:spcAft>
                        <a:buNone/>
                      </a:pPr>
                      <a:r>
                        <a:rPr lang="en-US" sz="1800"/>
                        <a:t>0.973</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tc>
                  <a:txBody>
                    <a:bodyPr/>
                    <a:lstStyle/>
                    <a:p>
                      <a:pPr marL="0" lvl="0" indent="0" algn="l" rtl="0">
                        <a:lnSpc>
                          <a:spcPct val="115000"/>
                        </a:lnSpc>
                        <a:spcBef>
                          <a:spcPts val="0"/>
                        </a:spcBef>
                        <a:spcAft>
                          <a:spcPts val="0"/>
                        </a:spcAft>
                        <a:buNone/>
                      </a:pPr>
                      <a:r>
                        <a:rPr lang="en-US" sz="1800"/>
                        <a:t>0.989</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tc>
                  <a:txBody>
                    <a:bodyPr/>
                    <a:lstStyle/>
                    <a:p>
                      <a:pPr marL="0" lvl="0" indent="0" algn="l" rtl="0">
                        <a:lnSpc>
                          <a:spcPct val="115000"/>
                        </a:lnSpc>
                        <a:spcBef>
                          <a:spcPts val="0"/>
                        </a:spcBef>
                        <a:spcAft>
                          <a:spcPts val="0"/>
                        </a:spcAft>
                        <a:buNone/>
                      </a:pPr>
                      <a:r>
                        <a:rPr lang="en-US" sz="1800"/>
                        <a:t>0.955</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extLst>
                  <a:ext uri="{0D108BD9-81ED-4DB2-BD59-A6C34878D82A}">
                    <a16:rowId xmlns:a16="http://schemas.microsoft.com/office/drawing/2014/main" val="10002"/>
                  </a:ext>
                </a:extLst>
              </a:tr>
              <a:tr h="371475">
                <a:tc>
                  <a:txBody>
                    <a:bodyPr/>
                    <a:lstStyle/>
                    <a:p>
                      <a:pPr marL="0" lvl="0" indent="0" algn="l" rtl="0">
                        <a:lnSpc>
                          <a:spcPct val="115000"/>
                        </a:lnSpc>
                        <a:spcBef>
                          <a:spcPts val="0"/>
                        </a:spcBef>
                        <a:spcAft>
                          <a:spcPts val="0"/>
                        </a:spcAft>
                        <a:buNone/>
                      </a:pPr>
                      <a:r>
                        <a:rPr lang="en-US" sz="1800"/>
                        <a:t>Decision Tree</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0.929</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0.935</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0.942</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0.935</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0.935</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extLst>
                  <a:ext uri="{0D108BD9-81ED-4DB2-BD59-A6C34878D82A}">
                    <a16:rowId xmlns:a16="http://schemas.microsoft.com/office/drawing/2014/main" val="10003"/>
                  </a:ext>
                </a:extLst>
              </a:tr>
              <a:tr h="371475">
                <a:tc>
                  <a:txBody>
                    <a:bodyPr/>
                    <a:lstStyle/>
                    <a:p>
                      <a:pPr marL="0" lvl="0" indent="0" algn="l" rtl="0">
                        <a:lnSpc>
                          <a:spcPct val="115000"/>
                        </a:lnSpc>
                        <a:spcBef>
                          <a:spcPts val="0"/>
                        </a:spcBef>
                        <a:spcAft>
                          <a:spcPts val="0"/>
                        </a:spcAft>
                        <a:buNone/>
                      </a:pPr>
                      <a:r>
                        <a:rPr lang="en-US" sz="1800"/>
                        <a:t>KNN</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AEFF7"/>
                    </a:solidFill>
                  </a:tcPr>
                </a:tc>
                <a:tc>
                  <a:txBody>
                    <a:bodyPr/>
                    <a:lstStyle/>
                    <a:p>
                      <a:pPr marL="0" lvl="0" indent="0" algn="l" rtl="0">
                        <a:lnSpc>
                          <a:spcPct val="115000"/>
                        </a:lnSpc>
                        <a:spcBef>
                          <a:spcPts val="0"/>
                        </a:spcBef>
                        <a:spcAft>
                          <a:spcPts val="0"/>
                        </a:spcAft>
                        <a:buNone/>
                      </a:pPr>
                      <a:r>
                        <a:rPr lang="en-US" sz="1800"/>
                        <a:t>0.898</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AEFF7"/>
                    </a:solidFill>
                  </a:tcPr>
                </a:tc>
                <a:tc>
                  <a:txBody>
                    <a:bodyPr/>
                    <a:lstStyle/>
                    <a:p>
                      <a:pPr marL="0" lvl="0" indent="0" algn="l" rtl="0">
                        <a:lnSpc>
                          <a:spcPct val="115000"/>
                        </a:lnSpc>
                        <a:spcBef>
                          <a:spcPts val="0"/>
                        </a:spcBef>
                        <a:spcAft>
                          <a:spcPts val="0"/>
                        </a:spcAft>
                        <a:buNone/>
                      </a:pPr>
                      <a:r>
                        <a:rPr lang="en-US" sz="1800"/>
                        <a:t>0.927</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AEFF7"/>
                    </a:solidFill>
                  </a:tcPr>
                </a:tc>
                <a:tc>
                  <a:txBody>
                    <a:bodyPr/>
                    <a:lstStyle/>
                    <a:p>
                      <a:pPr marL="0" lvl="0" indent="0" algn="l" rtl="0">
                        <a:lnSpc>
                          <a:spcPct val="115000"/>
                        </a:lnSpc>
                        <a:spcBef>
                          <a:spcPts val="0"/>
                        </a:spcBef>
                        <a:spcAft>
                          <a:spcPts val="0"/>
                        </a:spcAft>
                        <a:buNone/>
                      </a:pPr>
                      <a:r>
                        <a:rPr lang="en-US" sz="1800"/>
                        <a:t>0.955</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AEFF7"/>
                    </a:solidFill>
                  </a:tcPr>
                </a:tc>
                <a:tc>
                  <a:txBody>
                    <a:bodyPr/>
                    <a:lstStyle/>
                    <a:p>
                      <a:pPr marL="0" lvl="0" indent="0" algn="l" rtl="0">
                        <a:lnSpc>
                          <a:spcPct val="115000"/>
                        </a:lnSpc>
                        <a:spcBef>
                          <a:spcPts val="0"/>
                        </a:spcBef>
                        <a:spcAft>
                          <a:spcPts val="0"/>
                        </a:spcAft>
                        <a:buNone/>
                      </a:pPr>
                      <a:r>
                        <a:rPr lang="en-US" sz="1800"/>
                        <a:t>0.974</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AEFF7"/>
                    </a:solidFill>
                  </a:tcPr>
                </a:tc>
                <a:tc>
                  <a:txBody>
                    <a:bodyPr/>
                    <a:lstStyle/>
                    <a:p>
                      <a:pPr marL="0" lvl="0" indent="0" algn="l" rtl="0">
                        <a:lnSpc>
                          <a:spcPct val="115000"/>
                        </a:lnSpc>
                        <a:spcBef>
                          <a:spcPts val="0"/>
                        </a:spcBef>
                        <a:spcAft>
                          <a:spcPts val="0"/>
                        </a:spcAft>
                        <a:buNone/>
                      </a:pPr>
                      <a:r>
                        <a:rPr lang="en-US" sz="1800"/>
                        <a:t>0.926</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AEFF7"/>
                    </a:solidFill>
                  </a:tcPr>
                </a:tc>
                <a:extLst>
                  <a:ext uri="{0D108BD9-81ED-4DB2-BD59-A6C34878D82A}">
                    <a16:rowId xmlns:a16="http://schemas.microsoft.com/office/drawing/2014/main" val="10004"/>
                  </a:ext>
                </a:extLst>
              </a:tr>
              <a:tr h="371475">
                <a:tc>
                  <a:txBody>
                    <a:bodyPr/>
                    <a:lstStyle/>
                    <a:p>
                      <a:pPr marL="0" lvl="0" indent="0" algn="l" rtl="0">
                        <a:lnSpc>
                          <a:spcPct val="115000"/>
                        </a:lnSpc>
                        <a:spcBef>
                          <a:spcPts val="0"/>
                        </a:spcBef>
                        <a:spcAft>
                          <a:spcPts val="0"/>
                        </a:spcAft>
                        <a:buNone/>
                      </a:pPr>
                      <a:r>
                        <a:rPr lang="en-US" sz="1800"/>
                        <a:t>SVM</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0.868</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0.892</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0.914</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0.954</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0.890</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extLst>
                  <a:ext uri="{0D108BD9-81ED-4DB2-BD59-A6C34878D82A}">
                    <a16:rowId xmlns:a16="http://schemas.microsoft.com/office/drawing/2014/main" val="10005"/>
                  </a:ext>
                </a:extLst>
              </a:tr>
              <a:tr h="371475">
                <a:tc>
                  <a:txBody>
                    <a:bodyPr/>
                    <a:lstStyle/>
                    <a:p>
                      <a:pPr marL="0" lvl="0" indent="0" algn="l" rtl="0">
                        <a:lnSpc>
                          <a:spcPct val="115000"/>
                        </a:lnSpc>
                        <a:spcBef>
                          <a:spcPts val="0"/>
                        </a:spcBef>
                        <a:spcAft>
                          <a:spcPts val="0"/>
                        </a:spcAft>
                        <a:buNone/>
                      </a:pPr>
                      <a:r>
                        <a:rPr lang="en-US" sz="1800"/>
                        <a:t>XGBoost</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tc>
                  <a:txBody>
                    <a:bodyPr/>
                    <a:lstStyle/>
                    <a:p>
                      <a:pPr marL="0" lvl="0" indent="0" algn="l" rtl="0">
                        <a:lnSpc>
                          <a:spcPct val="115000"/>
                        </a:lnSpc>
                        <a:spcBef>
                          <a:spcPts val="0"/>
                        </a:spcBef>
                        <a:spcAft>
                          <a:spcPts val="0"/>
                        </a:spcAft>
                        <a:buNone/>
                      </a:pPr>
                      <a:r>
                        <a:rPr lang="en-US" sz="1800"/>
                        <a:t>0.951</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tc>
                  <a:txBody>
                    <a:bodyPr/>
                    <a:lstStyle/>
                    <a:p>
                      <a:pPr marL="0" lvl="0" indent="0" algn="l" rtl="0">
                        <a:lnSpc>
                          <a:spcPct val="115000"/>
                        </a:lnSpc>
                        <a:spcBef>
                          <a:spcPts val="0"/>
                        </a:spcBef>
                        <a:spcAft>
                          <a:spcPts val="0"/>
                        </a:spcAft>
                        <a:buNone/>
                      </a:pPr>
                      <a:r>
                        <a:rPr lang="en-US" sz="1800"/>
                        <a:t>0.960</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tc>
                  <a:txBody>
                    <a:bodyPr/>
                    <a:lstStyle/>
                    <a:p>
                      <a:pPr marL="0" lvl="0" indent="0" algn="l" rtl="0">
                        <a:lnSpc>
                          <a:spcPct val="115000"/>
                        </a:lnSpc>
                        <a:spcBef>
                          <a:spcPts val="0"/>
                        </a:spcBef>
                        <a:spcAft>
                          <a:spcPts val="0"/>
                        </a:spcAft>
                        <a:buNone/>
                      </a:pPr>
                      <a:r>
                        <a:rPr lang="en-US" sz="1800"/>
                        <a:t>0.969</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tc>
                  <a:txBody>
                    <a:bodyPr/>
                    <a:lstStyle/>
                    <a:p>
                      <a:pPr marL="0" lvl="0" indent="0" algn="l" rtl="0">
                        <a:lnSpc>
                          <a:spcPct val="115000"/>
                        </a:lnSpc>
                        <a:spcBef>
                          <a:spcPts val="0"/>
                        </a:spcBef>
                        <a:spcAft>
                          <a:spcPts val="0"/>
                        </a:spcAft>
                        <a:buNone/>
                      </a:pPr>
                      <a:r>
                        <a:rPr lang="en-US" sz="1800"/>
                        <a:t>0.991</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tc>
                  <a:txBody>
                    <a:bodyPr/>
                    <a:lstStyle/>
                    <a:p>
                      <a:pPr marL="0" lvl="0" indent="0" algn="l" rtl="0">
                        <a:lnSpc>
                          <a:spcPct val="115000"/>
                        </a:lnSpc>
                        <a:spcBef>
                          <a:spcPts val="0"/>
                        </a:spcBef>
                        <a:spcAft>
                          <a:spcPts val="0"/>
                        </a:spcAft>
                        <a:buNone/>
                      </a:pPr>
                      <a:r>
                        <a:rPr lang="en-US" sz="1800"/>
                        <a:t>0.960</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00"/>
                    </a:solidFill>
                  </a:tcPr>
                </a:tc>
                <a:extLst>
                  <a:ext uri="{0D108BD9-81ED-4DB2-BD59-A6C34878D82A}">
                    <a16:rowId xmlns:a16="http://schemas.microsoft.com/office/drawing/2014/main" val="10006"/>
                  </a:ext>
                </a:extLst>
              </a:tr>
              <a:tr h="371475">
                <a:tc>
                  <a:txBody>
                    <a:bodyPr/>
                    <a:lstStyle/>
                    <a:p>
                      <a:pPr marL="0" lvl="0" indent="0" algn="l" rtl="0">
                        <a:lnSpc>
                          <a:spcPct val="115000"/>
                        </a:lnSpc>
                        <a:spcBef>
                          <a:spcPts val="0"/>
                        </a:spcBef>
                        <a:spcAft>
                          <a:spcPts val="0"/>
                        </a:spcAft>
                        <a:buNone/>
                      </a:pPr>
                      <a:r>
                        <a:rPr lang="en-US" sz="1800"/>
                        <a:t>Naïve Bayes</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0.808</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0.836</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0.860</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0.914</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tc>
                  <a:txBody>
                    <a:bodyPr/>
                    <a:lstStyle/>
                    <a:p>
                      <a:pPr marL="0" lvl="0" indent="0" algn="l" rtl="0">
                        <a:lnSpc>
                          <a:spcPct val="115000"/>
                        </a:lnSpc>
                        <a:spcBef>
                          <a:spcPts val="0"/>
                        </a:spcBef>
                        <a:spcAft>
                          <a:spcPts val="0"/>
                        </a:spcAft>
                        <a:buNone/>
                      </a:pPr>
                      <a:r>
                        <a:rPr lang="en-US" sz="1800"/>
                        <a:t>0.833</a:t>
                      </a:r>
                      <a:endParaRPr sz="1800"/>
                    </a:p>
                  </a:txBody>
                  <a:tcPr marL="91450" marR="91450" marT="45725" marB="457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2DEEF"/>
                    </a:solidFill>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4" name="Google Shape;294;p39"/>
          <p:cNvPicPr preferRelativeResize="0"/>
          <p:nvPr/>
        </p:nvPicPr>
        <p:blipFill rotWithShape="1">
          <a:blip r:embed="rId3">
            <a:alphaModFix/>
          </a:blip>
          <a:srcRect l="49574"/>
          <a:stretch/>
        </p:blipFill>
        <p:spPr>
          <a:xfrm>
            <a:off x="-8468" y="2435266"/>
            <a:ext cx="1002201" cy="1987468"/>
          </a:xfrm>
          <a:prstGeom prst="rect">
            <a:avLst/>
          </a:prstGeom>
          <a:noFill/>
          <a:ln>
            <a:noFill/>
          </a:ln>
        </p:spPr>
      </p:pic>
      <p:pic>
        <p:nvPicPr>
          <p:cNvPr id="295" name="Google Shape;295;p39"/>
          <p:cNvPicPr preferRelativeResize="0"/>
          <p:nvPr/>
        </p:nvPicPr>
        <p:blipFill rotWithShape="1">
          <a:blip r:embed="rId4">
            <a:alphaModFix/>
          </a:blip>
          <a:srcRect l="54115" t="14478" r="4250" b="12370"/>
          <a:stretch/>
        </p:blipFill>
        <p:spPr>
          <a:xfrm>
            <a:off x="3848772" y="990979"/>
            <a:ext cx="4587588" cy="4262632"/>
          </a:xfrm>
          <a:prstGeom prst="rect">
            <a:avLst/>
          </a:prstGeom>
          <a:noFill/>
          <a:ln>
            <a:noFill/>
          </a:ln>
        </p:spPr>
      </p:pic>
      <p:sp>
        <p:nvSpPr>
          <p:cNvPr id="296" name="Google Shape;296;p39"/>
          <p:cNvSpPr/>
          <p:nvPr/>
        </p:nvSpPr>
        <p:spPr>
          <a:xfrm>
            <a:off x="4083050" y="1033264"/>
            <a:ext cx="4025900" cy="4025900"/>
          </a:xfrm>
          <a:prstGeom prst="diamond">
            <a:avLst/>
          </a:prstGeom>
          <a:gradFill>
            <a:gsLst>
              <a:gs pos="0">
                <a:srgbClr val="FAFAFA">
                  <a:alpha val="2745"/>
                </a:srgbClr>
              </a:gs>
              <a:gs pos="83000">
                <a:srgbClr val="D6D6D6">
                  <a:alpha val="56862"/>
                </a:srgbClr>
              </a:gs>
              <a:gs pos="100000">
                <a:srgbClr val="E3E3E3">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rgbClr val="484848"/>
                </a:solidFill>
                <a:latin typeface="+mn-lt"/>
                <a:ea typeface="Quattrocento Sans"/>
                <a:cs typeface="Quattrocento Sans"/>
                <a:sym typeface="Quattrocento Sans"/>
              </a:rPr>
              <a:t>Challenges</a:t>
            </a:r>
            <a:endParaRPr dirty="0">
              <a:latin typeface="+mn-lt"/>
            </a:endParaRPr>
          </a:p>
        </p:txBody>
      </p:sp>
      <p:grpSp>
        <p:nvGrpSpPr>
          <p:cNvPr id="297" name="Google Shape;297;p39"/>
          <p:cNvGrpSpPr/>
          <p:nvPr/>
        </p:nvGrpSpPr>
        <p:grpSpPr>
          <a:xfrm>
            <a:off x="1088390" y="955794"/>
            <a:ext cx="2477770" cy="509905"/>
            <a:chOff x="888096" y="1000203"/>
            <a:chExt cx="4259825" cy="944066"/>
          </a:xfrm>
        </p:grpSpPr>
        <p:sp>
          <p:nvSpPr>
            <p:cNvPr id="298" name="Google Shape;298;p39"/>
            <p:cNvSpPr/>
            <p:nvPr/>
          </p:nvSpPr>
          <p:spPr>
            <a:xfrm>
              <a:off x="911225" y="1045634"/>
              <a:ext cx="4199467" cy="872066"/>
            </a:xfrm>
            <a:prstGeom prst="rect">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299" name="Google Shape;299;p39"/>
            <p:cNvSpPr/>
            <p:nvPr/>
          </p:nvSpPr>
          <p:spPr>
            <a:xfrm>
              <a:off x="888096" y="1000203"/>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00" name="Google Shape;300;p39"/>
            <p:cNvSpPr/>
            <p:nvPr/>
          </p:nvSpPr>
          <p:spPr>
            <a:xfrm>
              <a:off x="888096" y="1872269"/>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01" name="Google Shape;301;p39"/>
            <p:cNvSpPr/>
            <p:nvPr/>
          </p:nvSpPr>
          <p:spPr>
            <a:xfrm>
              <a:off x="5075921" y="1872269"/>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02" name="Google Shape;302;p39"/>
            <p:cNvSpPr/>
            <p:nvPr/>
          </p:nvSpPr>
          <p:spPr>
            <a:xfrm>
              <a:off x="5074692" y="1009634"/>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sp>
        <p:nvSpPr>
          <p:cNvPr id="303" name="Google Shape;303;p39"/>
          <p:cNvSpPr/>
          <p:nvPr/>
        </p:nvSpPr>
        <p:spPr>
          <a:xfrm>
            <a:off x="1708776" y="1033014"/>
            <a:ext cx="1318200" cy="39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rgbClr val="000000"/>
                </a:solidFill>
              </a:rPr>
              <a:t>Outliers</a:t>
            </a:r>
            <a:endParaRPr b="1"/>
          </a:p>
        </p:txBody>
      </p:sp>
      <p:sp>
        <p:nvSpPr>
          <p:cNvPr id="304" name="Google Shape;304;p39"/>
          <p:cNvSpPr/>
          <p:nvPr/>
        </p:nvSpPr>
        <p:spPr>
          <a:xfrm>
            <a:off x="265426" y="1553339"/>
            <a:ext cx="3404700" cy="1476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800">
                <a:solidFill>
                  <a:srgbClr val="111111"/>
                </a:solidFill>
              </a:rPr>
              <a:t>Given the intricate nature of the data, precisely defining outliers becomes challenging.</a:t>
            </a:r>
            <a:endParaRPr sz="2000"/>
          </a:p>
        </p:txBody>
      </p:sp>
      <p:grpSp>
        <p:nvGrpSpPr>
          <p:cNvPr id="305" name="Google Shape;305;p39"/>
          <p:cNvGrpSpPr/>
          <p:nvPr/>
        </p:nvGrpSpPr>
        <p:grpSpPr>
          <a:xfrm>
            <a:off x="813232" y="3580958"/>
            <a:ext cx="2611273" cy="551146"/>
            <a:chOff x="888096" y="1000203"/>
            <a:chExt cx="4259825" cy="944066"/>
          </a:xfrm>
        </p:grpSpPr>
        <p:sp>
          <p:nvSpPr>
            <p:cNvPr id="306" name="Google Shape;306;p39"/>
            <p:cNvSpPr/>
            <p:nvPr/>
          </p:nvSpPr>
          <p:spPr>
            <a:xfrm>
              <a:off x="911225" y="1045634"/>
              <a:ext cx="4199467" cy="872066"/>
            </a:xfrm>
            <a:prstGeom prst="rect">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07" name="Google Shape;307;p39"/>
            <p:cNvSpPr/>
            <p:nvPr/>
          </p:nvSpPr>
          <p:spPr>
            <a:xfrm>
              <a:off x="888096" y="1000203"/>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08" name="Google Shape;308;p39"/>
            <p:cNvSpPr/>
            <p:nvPr/>
          </p:nvSpPr>
          <p:spPr>
            <a:xfrm>
              <a:off x="888096" y="1872269"/>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09" name="Google Shape;309;p39"/>
            <p:cNvSpPr/>
            <p:nvPr/>
          </p:nvSpPr>
          <p:spPr>
            <a:xfrm>
              <a:off x="5075921" y="1872269"/>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10" name="Google Shape;310;p39"/>
            <p:cNvSpPr/>
            <p:nvPr/>
          </p:nvSpPr>
          <p:spPr>
            <a:xfrm>
              <a:off x="5074692" y="1009634"/>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sp>
        <p:nvSpPr>
          <p:cNvPr id="311" name="Google Shape;311;p39"/>
          <p:cNvSpPr/>
          <p:nvPr/>
        </p:nvSpPr>
        <p:spPr>
          <a:xfrm>
            <a:off x="695402" y="3490489"/>
            <a:ext cx="3097800" cy="599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t>Dimension Reduction</a:t>
            </a:r>
            <a:endParaRPr b="1"/>
          </a:p>
        </p:txBody>
      </p:sp>
      <p:sp>
        <p:nvSpPr>
          <p:cNvPr id="312" name="Google Shape;312;p39"/>
          <p:cNvSpPr/>
          <p:nvPr/>
        </p:nvSpPr>
        <p:spPr>
          <a:xfrm>
            <a:off x="471800" y="4090192"/>
            <a:ext cx="3879600" cy="198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dirty="0">
                <a:solidFill>
                  <a:srgbClr val="111111"/>
                </a:solidFill>
              </a:rPr>
              <a:t>The PCA results did not meet our expectations. Consequently, we decided to utilize the </a:t>
            </a:r>
            <a:r>
              <a:rPr lang="en-US" sz="1800" dirty="0" err="1">
                <a:solidFill>
                  <a:srgbClr val="111111"/>
                </a:solidFill>
              </a:rPr>
              <a:t>MutualInfoClassif</a:t>
            </a:r>
            <a:r>
              <a:rPr lang="en-US" sz="1800" dirty="0">
                <a:solidFill>
                  <a:srgbClr val="111111"/>
                </a:solidFill>
              </a:rPr>
              <a:t>() method for feature extraction as an alternative approach to achieve dimensionality reduction.</a:t>
            </a:r>
            <a:endParaRPr sz="3000" dirty="0">
              <a:solidFill>
                <a:srgbClr val="7F7F7F"/>
              </a:solidFill>
            </a:endParaRPr>
          </a:p>
        </p:txBody>
      </p:sp>
      <p:grpSp>
        <p:nvGrpSpPr>
          <p:cNvPr id="313" name="Google Shape;313;p39"/>
          <p:cNvGrpSpPr/>
          <p:nvPr/>
        </p:nvGrpSpPr>
        <p:grpSpPr>
          <a:xfrm>
            <a:off x="8879205" y="994529"/>
            <a:ext cx="2729230" cy="497840"/>
            <a:chOff x="888096" y="1000203"/>
            <a:chExt cx="4259825" cy="944066"/>
          </a:xfrm>
        </p:grpSpPr>
        <p:sp>
          <p:nvSpPr>
            <p:cNvPr id="314" name="Google Shape;314;p39"/>
            <p:cNvSpPr/>
            <p:nvPr/>
          </p:nvSpPr>
          <p:spPr>
            <a:xfrm>
              <a:off x="911225" y="1045634"/>
              <a:ext cx="4199467" cy="872066"/>
            </a:xfrm>
            <a:prstGeom prst="rect">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15" name="Google Shape;315;p39"/>
            <p:cNvSpPr/>
            <p:nvPr/>
          </p:nvSpPr>
          <p:spPr>
            <a:xfrm>
              <a:off x="888096" y="1000203"/>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16" name="Google Shape;316;p39"/>
            <p:cNvSpPr/>
            <p:nvPr/>
          </p:nvSpPr>
          <p:spPr>
            <a:xfrm>
              <a:off x="888096" y="1872269"/>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17" name="Google Shape;317;p39"/>
            <p:cNvSpPr/>
            <p:nvPr/>
          </p:nvSpPr>
          <p:spPr>
            <a:xfrm>
              <a:off x="5075921" y="1872269"/>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18" name="Google Shape;318;p39"/>
            <p:cNvSpPr/>
            <p:nvPr/>
          </p:nvSpPr>
          <p:spPr>
            <a:xfrm>
              <a:off x="5074692" y="1009634"/>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sp>
        <p:nvSpPr>
          <p:cNvPr id="319" name="Google Shape;319;p39"/>
          <p:cNvSpPr/>
          <p:nvPr/>
        </p:nvSpPr>
        <p:spPr>
          <a:xfrm>
            <a:off x="8893175" y="1066919"/>
            <a:ext cx="2763520" cy="3987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000000"/>
                </a:solidFill>
              </a:rPr>
              <a:t>Time Consump</a:t>
            </a:r>
            <a:r>
              <a:rPr lang="en-US" sz="2000" b="1"/>
              <a:t>tion</a:t>
            </a:r>
            <a:endParaRPr b="1"/>
          </a:p>
        </p:txBody>
      </p:sp>
      <p:sp>
        <p:nvSpPr>
          <p:cNvPr id="320" name="Google Shape;320;p39"/>
          <p:cNvSpPr/>
          <p:nvPr/>
        </p:nvSpPr>
        <p:spPr>
          <a:xfrm>
            <a:off x="8710200" y="1553539"/>
            <a:ext cx="2945700" cy="1270500"/>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None/>
            </a:pPr>
            <a:r>
              <a:rPr lang="en-US" sz="1800">
                <a:solidFill>
                  <a:srgbClr val="111111"/>
                </a:solidFill>
              </a:rPr>
              <a:t>Computational time required for KNN and SVM optimization is higher than expected.</a:t>
            </a:r>
            <a:endParaRPr sz="2400"/>
          </a:p>
        </p:txBody>
      </p:sp>
      <p:grpSp>
        <p:nvGrpSpPr>
          <p:cNvPr id="321" name="Google Shape;321;p39"/>
          <p:cNvGrpSpPr/>
          <p:nvPr/>
        </p:nvGrpSpPr>
        <p:grpSpPr>
          <a:xfrm>
            <a:off x="8996680" y="3343394"/>
            <a:ext cx="2499995" cy="495300"/>
            <a:chOff x="888096" y="1000203"/>
            <a:chExt cx="4259825" cy="944066"/>
          </a:xfrm>
        </p:grpSpPr>
        <p:sp>
          <p:nvSpPr>
            <p:cNvPr id="322" name="Google Shape;322;p39"/>
            <p:cNvSpPr/>
            <p:nvPr/>
          </p:nvSpPr>
          <p:spPr>
            <a:xfrm>
              <a:off x="911225" y="1045634"/>
              <a:ext cx="4199467" cy="872066"/>
            </a:xfrm>
            <a:prstGeom prst="rect">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23" name="Google Shape;323;p39"/>
            <p:cNvSpPr/>
            <p:nvPr/>
          </p:nvSpPr>
          <p:spPr>
            <a:xfrm>
              <a:off x="888096" y="1000203"/>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24" name="Google Shape;324;p39"/>
            <p:cNvSpPr/>
            <p:nvPr/>
          </p:nvSpPr>
          <p:spPr>
            <a:xfrm>
              <a:off x="888096" y="1872269"/>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25" name="Google Shape;325;p39"/>
            <p:cNvSpPr/>
            <p:nvPr/>
          </p:nvSpPr>
          <p:spPr>
            <a:xfrm>
              <a:off x="5075921" y="1872269"/>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326" name="Google Shape;326;p39"/>
            <p:cNvSpPr/>
            <p:nvPr/>
          </p:nvSpPr>
          <p:spPr>
            <a:xfrm>
              <a:off x="5074692" y="1009634"/>
              <a:ext cx="72000" cy="7200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sp>
        <p:nvSpPr>
          <p:cNvPr id="327" name="Google Shape;327;p39"/>
          <p:cNvSpPr/>
          <p:nvPr/>
        </p:nvSpPr>
        <p:spPr>
          <a:xfrm>
            <a:off x="9018424" y="3415565"/>
            <a:ext cx="2913900" cy="551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000000"/>
                </a:solidFill>
              </a:rPr>
              <a:t>Finding Best Model</a:t>
            </a:r>
            <a:endParaRPr b="1"/>
          </a:p>
        </p:txBody>
      </p:sp>
      <p:sp>
        <p:nvSpPr>
          <p:cNvPr id="328" name="Google Shape;328;p39"/>
          <p:cNvSpPr/>
          <p:nvPr/>
        </p:nvSpPr>
        <p:spPr>
          <a:xfrm>
            <a:off x="9018425" y="3964414"/>
            <a:ext cx="2913900" cy="1735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a:solidFill>
                  <a:srgbClr val="111111"/>
                </a:solidFill>
              </a:rPr>
              <a:t>Given the closely matched evaluation metrics, we are facing some difficulty in determining the optimal model that best suits our data.</a:t>
            </a:r>
            <a:endParaRPr sz="2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8" name="Google Shape;334;p40">
            <a:extLst>
              <a:ext uri="{FF2B5EF4-FFF2-40B4-BE49-F238E27FC236}">
                <a16:creationId xmlns:a16="http://schemas.microsoft.com/office/drawing/2014/main" id="{19F2F3DB-F484-3CDF-D4AB-97A3F86AF79E}"/>
              </a:ext>
            </a:extLst>
          </p:cNvPr>
          <p:cNvSpPr txBox="1">
            <a:spLocks noGrp="1"/>
          </p:cNvSpPr>
          <p:nvPr>
            <p:ph type="body" idx="1"/>
          </p:nvPr>
        </p:nvSpPr>
        <p:spPr>
          <a:xfrm>
            <a:off x="3319199" y="376825"/>
            <a:ext cx="4251181" cy="3894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sz="2800" dirty="0">
                <a:latin typeface="Arial"/>
                <a:ea typeface="Arial"/>
                <a:cs typeface="Arial"/>
                <a:sym typeface="Arial"/>
              </a:rPr>
              <a:t>Future Improvements</a:t>
            </a:r>
            <a:endParaRPr sz="2800" dirty="0">
              <a:latin typeface="Arial"/>
              <a:ea typeface="Arial"/>
              <a:cs typeface="Arial"/>
              <a:sym typeface="Arial"/>
            </a:endParaRPr>
          </a:p>
        </p:txBody>
      </p:sp>
      <p:sp>
        <p:nvSpPr>
          <p:cNvPr id="9" name="Google Shape;335;p40">
            <a:extLst>
              <a:ext uri="{FF2B5EF4-FFF2-40B4-BE49-F238E27FC236}">
                <a16:creationId xmlns:a16="http://schemas.microsoft.com/office/drawing/2014/main" id="{18AA425C-000B-AC46-C6FE-23FF540877E8}"/>
              </a:ext>
            </a:extLst>
          </p:cNvPr>
          <p:cNvSpPr txBox="1"/>
          <p:nvPr/>
        </p:nvSpPr>
        <p:spPr>
          <a:xfrm>
            <a:off x="766200" y="1031075"/>
            <a:ext cx="8409300" cy="5060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900"/>
              </a:spcBef>
              <a:spcAft>
                <a:spcPts val="0"/>
              </a:spcAft>
              <a:buClr>
                <a:srgbClr val="111111"/>
              </a:buClr>
              <a:buSzPts val="1800"/>
              <a:buFont typeface="Roboto"/>
              <a:buChar char="●"/>
            </a:pPr>
            <a:r>
              <a:rPr lang="en-US" sz="1800" b="1" dirty="0">
                <a:solidFill>
                  <a:srgbClr val="111111"/>
                </a:solidFill>
              </a:rPr>
              <a:t>Temporal Features</a:t>
            </a:r>
            <a:r>
              <a:rPr lang="en-US" sz="1800" dirty="0">
                <a:solidFill>
                  <a:srgbClr val="111111"/>
                </a:solidFill>
              </a:rPr>
              <a:t>: Incorporating time-related aspects, such as trends, seasonality, in financial indicators over time.</a:t>
            </a:r>
            <a:endParaRPr sz="1800" dirty="0">
              <a:solidFill>
                <a:srgbClr val="111111"/>
              </a:solidFill>
            </a:endParaRPr>
          </a:p>
          <a:p>
            <a:pPr marL="457200" lvl="0" indent="0" algn="l" rtl="0">
              <a:lnSpc>
                <a:spcPct val="115000"/>
              </a:lnSpc>
              <a:spcBef>
                <a:spcPts val="900"/>
              </a:spcBef>
              <a:spcAft>
                <a:spcPts val="0"/>
              </a:spcAft>
              <a:buNone/>
            </a:pPr>
            <a:endParaRPr lang="en-US" sz="1800" b="1" dirty="0">
              <a:solidFill>
                <a:srgbClr val="111111"/>
              </a:solidFill>
            </a:endParaRPr>
          </a:p>
          <a:p>
            <a:pPr marL="457200" lvl="0" indent="-342900" algn="l" rtl="0">
              <a:lnSpc>
                <a:spcPct val="115000"/>
              </a:lnSpc>
              <a:spcBef>
                <a:spcPts val="900"/>
              </a:spcBef>
              <a:spcAft>
                <a:spcPts val="0"/>
              </a:spcAft>
              <a:buClr>
                <a:srgbClr val="111111"/>
              </a:buClr>
              <a:buSzPts val="1800"/>
              <a:buFont typeface="Roboto"/>
              <a:buChar char="●"/>
            </a:pPr>
            <a:r>
              <a:rPr lang="en-US" sz="1800" b="1" dirty="0">
                <a:solidFill>
                  <a:srgbClr val="111111"/>
                </a:solidFill>
                <a:latin typeface="Roboto"/>
                <a:ea typeface="Roboto"/>
                <a:cs typeface="Roboto"/>
                <a:sym typeface="Roboto"/>
              </a:rPr>
              <a:t>Ensemble Methods</a:t>
            </a:r>
            <a:r>
              <a:rPr lang="en-US" sz="1800" dirty="0">
                <a:solidFill>
                  <a:srgbClr val="111111"/>
                </a:solidFill>
                <a:latin typeface="Roboto"/>
                <a:ea typeface="Roboto"/>
                <a:cs typeface="Roboto"/>
                <a:sym typeface="Roboto"/>
              </a:rPr>
              <a:t>: Combining various models (like random forests or gradient boosting) for predictions.</a:t>
            </a:r>
          </a:p>
          <a:p>
            <a:pPr marL="457200" lvl="0" indent="0" algn="l" rtl="0">
              <a:lnSpc>
                <a:spcPct val="115000"/>
              </a:lnSpc>
              <a:spcBef>
                <a:spcPts val="900"/>
              </a:spcBef>
              <a:spcAft>
                <a:spcPts val="0"/>
              </a:spcAft>
              <a:buNone/>
            </a:pPr>
            <a:endParaRPr sz="1800" dirty="0">
              <a:solidFill>
                <a:srgbClr val="111111"/>
              </a:solidFill>
            </a:endParaRPr>
          </a:p>
          <a:p>
            <a:pPr marL="457200" lvl="0" indent="-342900" algn="l" rtl="0">
              <a:lnSpc>
                <a:spcPct val="115000"/>
              </a:lnSpc>
              <a:spcBef>
                <a:spcPts val="900"/>
              </a:spcBef>
              <a:spcAft>
                <a:spcPts val="0"/>
              </a:spcAft>
              <a:buClr>
                <a:srgbClr val="111111"/>
              </a:buClr>
              <a:buSzPts val="1800"/>
              <a:buFont typeface="Roboto"/>
              <a:buChar char="●"/>
            </a:pPr>
            <a:r>
              <a:rPr lang="en-US" sz="1800" b="1" dirty="0">
                <a:solidFill>
                  <a:srgbClr val="111111"/>
                </a:solidFill>
              </a:rPr>
              <a:t>Industry-Specific Data</a:t>
            </a:r>
            <a:r>
              <a:rPr lang="en-US" sz="1800" dirty="0">
                <a:solidFill>
                  <a:srgbClr val="111111"/>
                </a:solidFill>
              </a:rPr>
              <a:t>: Gather industry-specific data relevant to the companies being analyzed.</a:t>
            </a:r>
            <a:endParaRPr sz="1800" dirty="0">
              <a:solidFill>
                <a:srgbClr val="111111"/>
              </a:solidFill>
            </a:endParaRPr>
          </a:p>
          <a:p>
            <a:pPr marL="457200" lvl="0" indent="0" algn="l" rtl="0">
              <a:lnSpc>
                <a:spcPct val="115000"/>
              </a:lnSpc>
              <a:spcBef>
                <a:spcPts val="900"/>
              </a:spcBef>
              <a:spcAft>
                <a:spcPts val="0"/>
              </a:spcAft>
              <a:buNone/>
            </a:pPr>
            <a:endParaRPr sz="1800" dirty="0">
              <a:solidFill>
                <a:srgbClr val="262626"/>
              </a:solidFill>
            </a:endParaRPr>
          </a:p>
        </p:txBody>
      </p:sp>
    </p:spTree>
    <p:extLst>
      <p:ext uri="{BB962C8B-B14F-4D97-AF65-F5344CB8AC3E}">
        <p14:creationId xmlns:p14="http://schemas.microsoft.com/office/powerpoint/2010/main" val="334284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46F1F6-80B5-B395-C6FE-906958CD707A}"/>
              </a:ext>
            </a:extLst>
          </p:cNvPr>
          <p:cNvGraphicFramePr>
            <a:graphicFrameLocks noGrp="1"/>
          </p:cNvGraphicFramePr>
          <p:nvPr>
            <p:extLst>
              <p:ext uri="{D42A27DB-BD31-4B8C-83A1-F6EECF244321}">
                <p14:modId xmlns:p14="http://schemas.microsoft.com/office/powerpoint/2010/main" val="2836366200"/>
              </p:ext>
            </p:extLst>
          </p:nvPr>
        </p:nvGraphicFramePr>
        <p:xfrm>
          <a:off x="2108200" y="2316480"/>
          <a:ext cx="8128000" cy="3337560"/>
        </p:xfrm>
        <a:graphic>
          <a:graphicData uri="http://schemas.openxmlformats.org/drawingml/2006/table">
            <a:tbl>
              <a:tblPr firstRow="1" bandRow="1">
                <a:tableStyleId>{1A3C942B-56A9-45A1-9750-B581139DDDCB}</a:tableStyleId>
              </a:tblPr>
              <a:tblGrid>
                <a:gridCol w="4064000">
                  <a:extLst>
                    <a:ext uri="{9D8B030D-6E8A-4147-A177-3AD203B41FA5}">
                      <a16:colId xmlns:a16="http://schemas.microsoft.com/office/drawing/2014/main" val="3884137880"/>
                    </a:ext>
                  </a:extLst>
                </a:gridCol>
                <a:gridCol w="4064000">
                  <a:extLst>
                    <a:ext uri="{9D8B030D-6E8A-4147-A177-3AD203B41FA5}">
                      <a16:colId xmlns:a16="http://schemas.microsoft.com/office/drawing/2014/main" val="164456838"/>
                    </a:ext>
                  </a:extLst>
                </a:gridCol>
              </a:tblGrid>
              <a:tr h="370840">
                <a:tc>
                  <a:txBody>
                    <a:bodyPr/>
                    <a:lstStyle/>
                    <a:p>
                      <a:pPr algn="ctr"/>
                      <a:r>
                        <a:rPr lang="en-US" b="1" dirty="0"/>
                        <a:t>Project Stage</a:t>
                      </a:r>
                    </a:p>
                  </a:txBody>
                  <a:tcPr/>
                </a:tc>
                <a:tc>
                  <a:txBody>
                    <a:bodyPr/>
                    <a:lstStyle/>
                    <a:p>
                      <a:pPr algn="ctr"/>
                      <a:r>
                        <a:rPr lang="en-US" b="1" dirty="0"/>
                        <a:t>Dates</a:t>
                      </a:r>
                    </a:p>
                  </a:txBody>
                  <a:tcPr/>
                </a:tc>
                <a:extLst>
                  <a:ext uri="{0D108BD9-81ED-4DB2-BD59-A6C34878D82A}">
                    <a16:rowId xmlns:a16="http://schemas.microsoft.com/office/drawing/2014/main" val="3640612103"/>
                  </a:ext>
                </a:extLst>
              </a:tr>
              <a:tr h="370840">
                <a:tc>
                  <a:txBody>
                    <a:bodyPr/>
                    <a:lstStyle/>
                    <a:p>
                      <a:pPr fontAlgn="base"/>
                      <a:r>
                        <a:rPr lang="en-US" dirty="0">
                          <a:effectLst/>
                        </a:rPr>
                        <a:t>Project Initiation</a:t>
                      </a:r>
                    </a:p>
                  </a:txBody>
                  <a:tcPr marL="76200" marR="76200" anchor="ctr"/>
                </a:tc>
                <a:tc>
                  <a:txBody>
                    <a:bodyPr/>
                    <a:lstStyle/>
                    <a:p>
                      <a:pPr fontAlgn="base"/>
                      <a:r>
                        <a:rPr lang="en-US" dirty="0">
                          <a:effectLst/>
                        </a:rPr>
                        <a:t>February 01, 2024</a:t>
                      </a:r>
                    </a:p>
                  </a:txBody>
                  <a:tcPr marL="76200" marR="76200" anchor="ctr"/>
                </a:tc>
                <a:extLst>
                  <a:ext uri="{0D108BD9-81ED-4DB2-BD59-A6C34878D82A}">
                    <a16:rowId xmlns:a16="http://schemas.microsoft.com/office/drawing/2014/main" val="4099108549"/>
                  </a:ext>
                </a:extLst>
              </a:tr>
              <a:tr h="370840">
                <a:tc>
                  <a:txBody>
                    <a:bodyPr/>
                    <a:lstStyle/>
                    <a:p>
                      <a:pPr fontAlgn="base"/>
                      <a:r>
                        <a:rPr lang="en-US" dirty="0">
                          <a:effectLst/>
                        </a:rPr>
                        <a:t>Information Gathering</a:t>
                      </a:r>
                    </a:p>
                  </a:txBody>
                  <a:tcPr marL="76200" marR="76200" anchor="ctr"/>
                </a:tc>
                <a:tc>
                  <a:txBody>
                    <a:bodyPr/>
                    <a:lstStyle/>
                    <a:p>
                      <a:pPr fontAlgn="base"/>
                      <a:r>
                        <a:rPr lang="en-US" dirty="0">
                          <a:effectLst/>
                        </a:rPr>
                        <a:t>February 03, 2024</a:t>
                      </a:r>
                    </a:p>
                  </a:txBody>
                  <a:tcPr marL="76200" marR="76200" anchor="ctr"/>
                </a:tc>
                <a:extLst>
                  <a:ext uri="{0D108BD9-81ED-4DB2-BD59-A6C34878D82A}">
                    <a16:rowId xmlns:a16="http://schemas.microsoft.com/office/drawing/2014/main" val="584922490"/>
                  </a:ext>
                </a:extLst>
              </a:tr>
              <a:tr h="370840">
                <a:tc>
                  <a:txBody>
                    <a:bodyPr/>
                    <a:lstStyle/>
                    <a:p>
                      <a:pPr fontAlgn="base"/>
                      <a:r>
                        <a:rPr lang="en-US" dirty="0">
                          <a:effectLst/>
                        </a:rPr>
                        <a:t>Project Planning</a:t>
                      </a:r>
                    </a:p>
                  </a:txBody>
                  <a:tcPr marL="76200" marR="76200" anchor="ctr"/>
                </a:tc>
                <a:tc>
                  <a:txBody>
                    <a:bodyPr/>
                    <a:lstStyle/>
                    <a:p>
                      <a:pPr fontAlgn="base"/>
                      <a:r>
                        <a:rPr lang="en-US" dirty="0">
                          <a:effectLst/>
                        </a:rPr>
                        <a:t>February 08, 2024</a:t>
                      </a:r>
                    </a:p>
                  </a:txBody>
                  <a:tcPr marL="76200" marR="76200" anchor="ctr"/>
                </a:tc>
                <a:extLst>
                  <a:ext uri="{0D108BD9-81ED-4DB2-BD59-A6C34878D82A}">
                    <a16:rowId xmlns:a16="http://schemas.microsoft.com/office/drawing/2014/main" val="1213517090"/>
                  </a:ext>
                </a:extLst>
              </a:tr>
              <a:tr h="370840">
                <a:tc>
                  <a:txBody>
                    <a:bodyPr/>
                    <a:lstStyle/>
                    <a:p>
                      <a:pPr fontAlgn="base"/>
                      <a:r>
                        <a:rPr lang="en-US" dirty="0">
                          <a:effectLst/>
                        </a:rPr>
                        <a:t>EDA &amp; Feature Engineering Phase</a:t>
                      </a:r>
                    </a:p>
                  </a:txBody>
                  <a:tcPr marL="76200" marR="76200" anchor="ctr"/>
                </a:tc>
                <a:tc>
                  <a:txBody>
                    <a:bodyPr/>
                    <a:lstStyle/>
                    <a:p>
                      <a:pPr fontAlgn="base"/>
                      <a:r>
                        <a:rPr lang="en-US">
                          <a:effectLst/>
                        </a:rPr>
                        <a:t>February 20, 2024</a:t>
                      </a:r>
                    </a:p>
                  </a:txBody>
                  <a:tcPr marL="76200" marR="76200" anchor="ctr"/>
                </a:tc>
                <a:extLst>
                  <a:ext uri="{0D108BD9-81ED-4DB2-BD59-A6C34878D82A}">
                    <a16:rowId xmlns:a16="http://schemas.microsoft.com/office/drawing/2014/main" val="607366005"/>
                  </a:ext>
                </a:extLst>
              </a:tr>
              <a:tr h="370840">
                <a:tc>
                  <a:txBody>
                    <a:bodyPr/>
                    <a:lstStyle/>
                    <a:p>
                      <a:pPr fontAlgn="base"/>
                      <a:r>
                        <a:rPr lang="en-US" dirty="0">
                          <a:effectLst/>
                        </a:rPr>
                        <a:t>Model Implementation Phase</a:t>
                      </a:r>
                    </a:p>
                  </a:txBody>
                  <a:tcPr marL="76200" marR="76200" anchor="ctr"/>
                </a:tc>
                <a:tc>
                  <a:txBody>
                    <a:bodyPr/>
                    <a:lstStyle/>
                    <a:p>
                      <a:pPr fontAlgn="base"/>
                      <a:r>
                        <a:rPr lang="en-US" dirty="0">
                          <a:effectLst/>
                        </a:rPr>
                        <a:t>March 22, 2024</a:t>
                      </a:r>
                    </a:p>
                  </a:txBody>
                  <a:tcPr marL="76200" marR="76200" anchor="ctr"/>
                </a:tc>
                <a:extLst>
                  <a:ext uri="{0D108BD9-81ED-4DB2-BD59-A6C34878D82A}">
                    <a16:rowId xmlns:a16="http://schemas.microsoft.com/office/drawing/2014/main" val="1144632075"/>
                  </a:ext>
                </a:extLst>
              </a:tr>
              <a:tr h="370840">
                <a:tc>
                  <a:txBody>
                    <a:bodyPr/>
                    <a:lstStyle/>
                    <a:p>
                      <a:pPr fontAlgn="base"/>
                      <a:r>
                        <a:rPr lang="en-US" dirty="0">
                          <a:effectLst/>
                        </a:rPr>
                        <a:t>Model Evaluation Phase</a:t>
                      </a:r>
                    </a:p>
                  </a:txBody>
                  <a:tcPr marL="76200" marR="76200" anchor="ctr"/>
                </a:tc>
                <a:tc>
                  <a:txBody>
                    <a:bodyPr/>
                    <a:lstStyle/>
                    <a:p>
                      <a:pPr fontAlgn="base"/>
                      <a:r>
                        <a:rPr lang="en-US" dirty="0">
                          <a:effectLst/>
                        </a:rPr>
                        <a:t>March 25, 2024</a:t>
                      </a:r>
                    </a:p>
                  </a:txBody>
                  <a:tcPr marL="76200" marR="76200" anchor="ctr"/>
                </a:tc>
                <a:extLst>
                  <a:ext uri="{0D108BD9-81ED-4DB2-BD59-A6C34878D82A}">
                    <a16:rowId xmlns:a16="http://schemas.microsoft.com/office/drawing/2014/main" val="624180656"/>
                  </a:ext>
                </a:extLst>
              </a:tr>
              <a:tr h="370840">
                <a:tc>
                  <a:txBody>
                    <a:bodyPr/>
                    <a:lstStyle/>
                    <a:p>
                      <a:pPr fontAlgn="base"/>
                      <a:r>
                        <a:rPr lang="en-US" dirty="0">
                          <a:effectLst/>
                        </a:rPr>
                        <a:t>Conclusion </a:t>
                      </a:r>
                    </a:p>
                  </a:txBody>
                  <a:tcPr marL="76200" marR="76200" anchor="ctr"/>
                </a:tc>
                <a:tc>
                  <a:txBody>
                    <a:bodyPr/>
                    <a:lstStyle/>
                    <a:p>
                      <a:pPr fontAlgn="base"/>
                      <a:r>
                        <a:rPr lang="en-US" dirty="0">
                          <a:effectLst/>
                        </a:rPr>
                        <a:t>April 01, 2024</a:t>
                      </a:r>
                    </a:p>
                  </a:txBody>
                  <a:tcPr marL="76200" marR="76200" anchor="ctr"/>
                </a:tc>
                <a:extLst>
                  <a:ext uri="{0D108BD9-81ED-4DB2-BD59-A6C34878D82A}">
                    <a16:rowId xmlns:a16="http://schemas.microsoft.com/office/drawing/2014/main" val="2242428705"/>
                  </a:ext>
                </a:extLst>
              </a:tr>
              <a:tr h="370840">
                <a:tc>
                  <a:txBody>
                    <a:bodyPr/>
                    <a:lstStyle/>
                    <a:p>
                      <a:pPr fontAlgn="base"/>
                      <a:r>
                        <a:rPr lang="en-US" dirty="0">
                          <a:effectLst/>
                        </a:rPr>
                        <a:t>Project Presentation</a:t>
                      </a:r>
                    </a:p>
                  </a:txBody>
                  <a:tcPr marL="76200" marR="76200" anchor="ctr"/>
                </a:tc>
                <a:tc>
                  <a:txBody>
                    <a:bodyPr/>
                    <a:lstStyle/>
                    <a:p>
                      <a:pPr fontAlgn="base"/>
                      <a:r>
                        <a:rPr lang="en-US" dirty="0">
                          <a:effectLst/>
                        </a:rPr>
                        <a:t>April 10, 2024</a:t>
                      </a:r>
                    </a:p>
                  </a:txBody>
                  <a:tcPr marL="76200" marR="76200" anchor="ctr"/>
                </a:tc>
                <a:extLst>
                  <a:ext uri="{0D108BD9-81ED-4DB2-BD59-A6C34878D82A}">
                    <a16:rowId xmlns:a16="http://schemas.microsoft.com/office/drawing/2014/main" val="1076587206"/>
                  </a:ext>
                </a:extLst>
              </a:tr>
            </a:tbl>
          </a:graphicData>
        </a:graphic>
      </p:graphicFrame>
      <p:sp>
        <p:nvSpPr>
          <p:cNvPr id="5" name="Google Shape;153;p21">
            <a:extLst>
              <a:ext uri="{FF2B5EF4-FFF2-40B4-BE49-F238E27FC236}">
                <a16:creationId xmlns:a16="http://schemas.microsoft.com/office/drawing/2014/main" id="{374F7926-2D4C-0325-217A-5D576CD07B07}"/>
              </a:ext>
            </a:extLst>
          </p:cNvPr>
          <p:cNvSpPr/>
          <p:nvPr/>
        </p:nvSpPr>
        <p:spPr>
          <a:xfrm>
            <a:off x="3334050" y="942960"/>
            <a:ext cx="55239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400" b="1" dirty="0"/>
              <a:t>Project Management</a:t>
            </a:r>
            <a:r>
              <a:rPr lang="en-US" sz="3400" b="1" dirty="0">
                <a:solidFill>
                  <a:srgbClr val="000000"/>
                </a:solidFill>
              </a:rPr>
              <a:t> </a:t>
            </a:r>
            <a:endParaRPr sz="3400" dirty="0"/>
          </a:p>
        </p:txBody>
      </p:sp>
    </p:spTree>
    <p:extLst>
      <p:ext uri="{BB962C8B-B14F-4D97-AF65-F5344CB8AC3E}">
        <p14:creationId xmlns:p14="http://schemas.microsoft.com/office/powerpoint/2010/main" val="266350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961D2B-B901-595C-A041-2702353E6A24}"/>
              </a:ext>
            </a:extLst>
          </p:cNvPr>
          <p:cNvSpPr txBox="1"/>
          <p:nvPr/>
        </p:nvSpPr>
        <p:spPr>
          <a:xfrm>
            <a:off x="2083981" y="1084521"/>
            <a:ext cx="8123275" cy="3785652"/>
          </a:xfrm>
          <a:prstGeom prst="rect">
            <a:avLst/>
          </a:prstGeom>
          <a:noFill/>
        </p:spPr>
        <p:txBody>
          <a:bodyPr wrap="square" rtlCol="0">
            <a:spAutoFit/>
          </a:bodyPr>
          <a:lstStyle/>
          <a:p>
            <a:pPr algn="ctr"/>
            <a:r>
              <a:rPr lang="en-US" sz="6000" dirty="0"/>
              <a:t>Thank you for your time! </a:t>
            </a:r>
            <a:br>
              <a:rPr lang="en-US" sz="6000" dirty="0"/>
            </a:br>
            <a:br>
              <a:rPr lang="en-US" sz="6000" dirty="0"/>
            </a:br>
            <a:r>
              <a:rPr lang="en-US" sz="6000" dirty="0"/>
              <a:t>Any Questions?</a:t>
            </a:r>
          </a:p>
        </p:txBody>
      </p:sp>
    </p:spTree>
    <p:extLst>
      <p:ext uri="{BB962C8B-B14F-4D97-AF65-F5344CB8AC3E}">
        <p14:creationId xmlns:p14="http://schemas.microsoft.com/office/powerpoint/2010/main" val="2444638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body" idx="1"/>
          </p:nvPr>
        </p:nvSpPr>
        <p:spPr>
          <a:xfrm>
            <a:off x="2387125" y="567400"/>
            <a:ext cx="5100000" cy="584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000"/>
              <a:buNone/>
            </a:pPr>
            <a:r>
              <a:rPr lang="en-US" sz="3400" dirty="0">
                <a:latin typeface="Arial"/>
                <a:ea typeface="Arial"/>
                <a:cs typeface="Arial"/>
                <a:sym typeface="Arial"/>
              </a:rPr>
              <a:t>Project Overview</a:t>
            </a:r>
            <a:endParaRPr sz="2800" dirty="0">
              <a:latin typeface="Arial"/>
              <a:ea typeface="Arial"/>
              <a:cs typeface="Arial"/>
              <a:sym typeface="Arial"/>
            </a:endParaRPr>
          </a:p>
        </p:txBody>
      </p:sp>
      <p:sp>
        <p:nvSpPr>
          <p:cNvPr id="142" name="Google Shape;142;p20"/>
          <p:cNvSpPr txBox="1"/>
          <p:nvPr/>
        </p:nvSpPr>
        <p:spPr>
          <a:xfrm>
            <a:off x="1000780" y="1685955"/>
            <a:ext cx="6312000" cy="18777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0" i="0" u="none" strike="noStrike" cap="none" dirty="0">
                <a:solidFill>
                  <a:schemeClr val="dk1"/>
                </a:solidFill>
                <a:latin typeface="Arial"/>
                <a:ea typeface="Arial"/>
                <a:cs typeface="Arial"/>
                <a:sym typeface="Arial"/>
              </a:rPr>
              <a:t>In a market economy, businesses can go bankrupt or start up naturally. Accurately determining if a company is facing bankruptcy helps reduce financial risks and improve economic outcomes.</a:t>
            </a:r>
            <a:endParaRPr dirty="0"/>
          </a:p>
          <a:p>
            <a:pPr marL="0" marR="0" lvl="0" indent="0" algn="l" rtl="0">
              <a:spcBef>
                <a:spcPts val="0"/>
              </a:spcBef>
              <a:spcAft>
                <a:spcPts val="0"/>
              </a:spcAft>
              <a:buNone/>
            </a:pPr>
            <a:br>
              <a:rPr lang="en-US" sz="1800" b="0" i="0" u="none" strike="noStrike" cap="none" dirty="0">
                <a:solidFill>
                  <a:srgbClr val="FFFFFF"/>
                </a:solidFill>
                <a:highlight>
                  <a:srgbClr val="212121"/>
                </a:highlight>
                <a:latin typeface="Arial"/>
                <a:ea typeface="Arial"/>
                <a:cs typeface="Arial"/>
                <a:sym typeface="Arial"/>
              </a:rPr>
            </a:br>
            <a:endParaRPr sz="1800" b="0" i="0" u="none" strike="noStrike" cap="none" dirty="0">
              <a:solidFill>
                <a:srgbClr val="FFFFFF"/>
              </a:solidFill>
              <a:highlight>
                <a:srgbClr val="212121"/>
              </a:highlight>
              <a:latin typeface="Arial"/>
              <a:ea typeface="Arial"/>
              <a:cs typeface="Arial"/>
              <a:sym typeface="Arial"/>
            </a:endParaRPr>
          </a:p>
        </p:txBody>
      </p:sp>
      <p:sp>
        <p:nvSpPr>
          <p:cNvPr id="143" name="Google Shape;143;p20"/>
          <p:cNvSpPr txBox="1"/>
          <p:nvPr/>
        </p:nvSpPr>
        <p:spPr>
          <a:xfrm>
            <a:off x="1000475" y="3774505"/>
            <a:ext cx="6312600" cy="1323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0" i="0" u="none" strike="noStrike" cap="none" dirty="0">
                <a:solidFill>
                  <a:schemeClr val="dk1"/>
                </a:solidFill>
                <a:latin typeface="Arial"/>
                <a:ea typeface="Arial"/>
                <a:cs typeface="Arial"/>
                <a:sym typeface="Arial"/>
              </a:rPr>
              <a:t>The main aim of this project is to use various machine learning methods to determine if a company, based on its financial indicators, has gone bankrupt. (This is a classification problem)</a:t>
            </a:r>
            <a:endParaRPr sz="2000" b="0" i="0" u="none" strike="noStrike" cap="none" dirty="0">
              <a:solidFill>
                <a:schemeClr val="dk1"/>
              </a:solidFill>
              <a:latin typeface="Arial"/>
              <a:ea typeface="Arial"/>
              <a:cs typeface="Arial"/>
              <a:sym typeface="Arial"/>
            </a:endParaRPr>
          </a:p>
        </p:txBody>
      </p:sp>
      <p:pic>
        <p:nvPicPr>
          <p:cNvPr id="144" name="Google Shape;144;p20"/>
          <p:cNvPicPr preferRelativeResize="0"/>
          <p:nvPr/>
        </p:nvPicPr>
        <p:blipFill>
          <a:blip r:embed="rId3">
            <a:alphaModFix/>
          </a:blip>
          <a:stretch>
            <a:fillRect/>
          </a:stretch>
        </p:blipFill>
        <p:spPr>
          <a:xfrm>
            <a:off x="7487125" y="1508600"/>
            <a:ext cx="4306749" cy="30089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21"/>
          <p:cNvSpPr/>
          <p:nvPr/>
        </p:nvSpPr>
        <p:spPr>
          <a:xfrm>
            <a:off x="663100" y="4738072"/>
            <a:ext cx="6074700" cy="1614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rPr>
              <a:t>The dataset comprises 6819 entries and 96 columns, with 95 columns serving as predictors and one column designated as the target variable, labeled 'Bankrupt?'. Among the predictor columns, 93 are decimal, 2 are integer, and one is </a:t>
            </a:r>
            <a:r>
              <a:rPr lang="en-US" sz="1800" dirty="0" err="1">
                <a:solidFill>
                  <a:schemeClr val="dk1"/>
                </a:solidFill>
              </a:rPr>
              <a:t>boolean</a:t>
            </a:r>
            <a:r>
              <a:rPr lang="en-US" sz="1800" dirty="0">
                <a:solidFill>
                  <a:schemeClr val="dk1"/>
                </a:solidFill>
              </a:rPr>
              <a:t>.</a:t>
            </a:r>
            <a:endParaRPr dirty="0"/>
          </a:p>
        </p:txBody>
      </p:sp>
      <p:pic>
        <p:nvPicPr>
          <p:cNvPr id="151" name="Google Shape;151;p21" descr="Screen Shot 2022-04-24 at 11.42.15 PM"/>
          <p:cNvPicPr preferRelativeResize="0"/>
          <p:nvPr/>
        </p:nvPicPr>
        <p:blipFill rotWithShape="1">
          <a:blip r:embed="rId3">
            <a:alphaModFix/>
          </a:blip>
          <a:srcRect/>
          <a:stretch/>
        </p:blipFill>
        <p:spPr>
          <a:xfrm>
            <a:off x="7940841" y="1125855"/>
            <a:ext cx="4029544" cy="381000"/>
          </a:xfrm>
          <a:prstGeom prst="rect">
            <a:avLst/>
          </a:prstGeom>
          <a:noFill/>
          <a:ln>
            <a:noFill/>
          </a:ln>
        </p:spPr>
      </p:pic>
      <p:pic>
        <p:nvPicPr>
          <p:cNvPr id="152" name="Google Shape;152;p21" descr="Screen Shot 2022-04-24 at 11.42.05 PM"/>
          <p:cNvPicPr preferRelativeResize="0"/>
          <p:nvPr/>
        </p:nvPicPr>
        <p:blipFill rotWithShape="1">
          <a:blip r:embed="rId4">
            <a:alphaModFix/>
          </a:blip>
          <a:srcRect/>
          <a:stretch/>
        </p:blipFill>
        <p:spPr>
          <a:xfrm>
            <a:off x="7940841" y="1496695"/>
            <a:ext cx="4029543" cy="5142865"/>
          </a:xfrm>
          <a:prstGeom prst="rect">
            <a:avLst/>
          </a:prstGeom>
          <a:noFill/>
          <a:ln>
            <a:noFill/>
          </a:ln>
        </p:spPr>
      </p:pic>
      <p:sp>
        <p:nvSpPr>
          <p:cNvPr id="153" name="Google Shape;153;p21"/>
          <p:cNvSpPr/>
          <p:nvPr/>
        </p:nvSpPr>
        <p:spPr>
          <a:xfrm>
            <a:off x="938500" y="974695"/>
            <a:ext cx="5523900" cy="52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dirty="0"/>
              <a:t>Problem </a:t>
            </a:r>
            <a:r>
              <a:rPr lang="en-US" sz="2800" b="1" dirty="0">
                <a:solidFill>
                  <a:srgbClr val="000000"/>
                </a:solidFill>
              </a:rPr>
              <a:t> Definition </a:t>
            </a:r>
            <a:endParaRPr sz="2800" dirty="0"/>
          </a:p>
        </p:txBody>
      </p:sp>
      <p:sp>
        <p:nvSpPr>
          <p:cNvPr id="154" name="Google Shape;154;p21"/>
          <p:cNvSpPr txBox="1"/>
          <p:nvPr/>
        </p:nvSpPr>
        <p:spPr>
          <a:xfrm>
            <a:off x="598325" y="1716025"/>
            <a:ext cx="6457200" cy="18237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Char char="•"/>
            </a:pPr>
            <a:r>
              <a:rPr lang="en-US" sz="1800" dirty="0">
                <a:solidFill>
                  <a:schemeClr val="dk1"/>
                </a:solidFill>
              </a:rPr>
              <a:t>Identify factors contributing to corporate bankruptcy.</a:t>
            </a:r>
            <a:endParaRPr sz="1800" dirty="0">
              <a:solidFill>
                <a:schemeClr val="dk1"/>
              </a:solidFill>
            </a:endParaRPr>
          </a:p>
          <a:p>
            <a:pPr marL="285750" marR="0" lvl="0" indent="-285750" algn="l" rtl="0">
              <a:spcBef>
                <a:spcPts val="0"/>
              </a:spcBef>
              <a:spcAft>
                <a:spcPts val="0"/>
              </a:spcAft>
              <a:buClr>
                <a:schemeClr val="dk1"/>
              </a:buClr>
              <a:buSzPts val="1800"/>
              <a:buChar char="•"/>
            </a:pPr>
            <a:r>
              <a:rPr lang="en-US" sz="1800" dirty="0">
                <a:solidFill>
                  <a:schemeClr val="dk1"/>
                </a:solidFill>
              </a:rPr>
              <a:t>Analyze correlations among provided categories.</a:t>
            </a:r>
            <a:endParaRPr sz="1800" dirty="0">
              <a:solidFill>
                <a:schemeClr val="dk1"/>
              </a:solidFill>
            </a:endParaRPr>
          </a:p>
          <a:p>
            <a:pPr marL="285750" marR="0" lvl="0" indent="-285750" algn="l" rtl="0">
              <a:spcBef>
                <a:spcPts val="0"/>
              </a:spcBef>
              <a:spcAft>
                <a:spcPts val="0"/>
              </a:spcAft>
              <a:buClr>
                <a:schemeClr val="dk1"/>
              </a:buClr>
              <a:buSzPts val="1800"/>
              <a:buChar char="•"/>
            </a:pPr>
            <a:r>
              <a:rPr lang="en-US" sz="1800" dirty="0">
                <a:solidFill>
                  <a:schemeClr val="dk1"/>
                </a:solidFill>
              </a:rPr>
              <a:t>Utilize SMOTE to address data imbalance.</a:t>
            </a:r>
            <a:endParaRPr sz="1800" dirty="0">
              <a:solidFill>
                <a:schemeClr val="dk1"/>
              </a:solidFill>
            </a:endParaRPr>
          </a:p>
          <a:p>
            <a:pPr marL="285750" marR="0" lvl="0" indent="-285750" algn="l" rtl="0">
              <a:spcBef>
                <a:spcPts val="0"/>
              </a:spcBef>
              <a:spcAft>
                <a:spcPts val="0"/>
              </a:spcAft>
              <a:buClr>
                <a:schemeClr val="dk1"/>
              </a:buClr>
              <a:buSzPts val="1800"/>
              <a:buChar char="•"/>
            </a:pPr>
            <a:r>
              <a:rPr lang="en-US" sz="1800" dirty="0">
                <a:solidFill>
                  <a:schemeClr val="dk1"/>
                </a:solidFill>
              </a:rPr>
              <a:t>Employ various machine learning techniques for modeling and evaluation to determine optimal model.</a:t>
            </a:r>
            <a:endParaRPr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Arial"/>
              <a:ea typeface="Arial"/>
              <a:cs typeface="Arial"/>
              <a:sym typeface="Arial"/>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Arial"/>
              <a:ea typeface="Arial"/>
              <a:cs typeface="Arial"/>
              <a:sym typeface="Arial"/>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Arial"/>
              <a:ea typeface="Arial"/>
              <a:cs typeface="Arial"/>
              <a:sym typeface="Arial"/>
            </a:endParaRPr>
          </a:p>
          <a:p>
            <a:pPr algn="ctr">
              <a:buSzPts val="1800"/>
            </a:pPr>
            <a:r>
              <a:rPr lang="en-US" sz="2800" b="1" dirty="0"/>
              <a:t>Data Source &amp; Description</a:t>
            </a:r>
            <a:endParaRPr sz="2800" b="1" dirty="0"/>
          </a:p>
        </p:txBody>
      </p:sp>
      <p:sp>
        <p:nvSpPr>
          <p:cNvPr id="2" name="Google Shape;153;p21">
            <a:extLst>
              <a:ext uri="{FF2B5EF4-FFF2-40B4-BE49-F238E27FC236}">
                <a16:creationId xmlns:a16="http://schemas.microsoft.com/office/drawing/2014/main" id="{4210DD4D-63C0-2142-633B-A218863439EA}"/>
              </a:ext>
            </a:extLst>
          </p:cNvPr>
          <p:cNvSpPr/>
          <p:nvPr/>
        </p:nvSpPr>
        <p:spPr>
          <a:xfrm>
            <a:off x="1437074" y="3807127"/>
            <a:ext cx="55239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body" idx="1"/>
          </p:nvPr>
        </p:nvSpPr>
        <p:spPr>
          <a:xfrm>
            <a:off x="265304" y="220133"/>
            <a:ext cx="3303395" cy="3894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000"/>
              <a:buNone/>
            </a:pPr>
            <a:r>
              <a:rPr lang="en-US" dirty="0">
                <a:latin typeface="Arial"/>
                <a:ea typeface="Arial"/>
                <a:cs typeface="Arial"/>
                <a:sym typeface="Arial"/>
              </a:rPr>
              <a:t>Data Preparation &amp; EDA</a:t>
            </a:r>
            <a:endParaRPr dirty="0">
              <a:latin typeface="Arial"/>
              <a:ea typeface="Arial"/>
              <a:cs typeface="Arial"/>
              <a:sym typeface="Arial"/>
            </a:endParaRPr>
          </a:p>
        </p:txBody>
      </p:sp>
      <p:sp>
        <p:nvSpPr>
          <p:cNvPr id="160" name="Google Shape;160;p22"/>
          <p:cNvSpPr/>
          <p:nvPr/>
        </p:nvSpPr>
        <p:spPr>
          <a:xfrm>
            <a:off x="561574" y="783763"/>
            <a:ext cx="64569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rgbClr val="000000"/>
                </a:solidFill>
              </a:rPr>
              <a:t>Missing Value &amp; Outlier Removal</a:t>
            </a:r>
            <a:endParaRPr sz="2800" dirty="0"/>
          </a:p>
        </p:txBody>
      </p:sp>
      <p:sp>
        <p:nvSpPr>
          <p:cNvPr id="161" name="Google Shape;161;p22"/>
          <p:cNvSpPr/>
          <p:nvPr/>
        </p:nvSpPr>
        <p:spPr>
          <a:xfrm>
            <a:off x="392400" y="4587100"/>
            <a:ext cx="8291100" cy="20241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Char char="•"/>
            </a:pPr>
            <a:r>
              <a:rPr lang="en-US" sz="1800" dirty="0">
                <a:solidFill>
                  <a:schemeClr val="dk1"/>
                </a:solidFill>
              </a:rPr>
              <a:t>The data is clean and there are no missing values.</a:t>
            </a:r>
            <a:endParaRPr sz="1800" dirty="0">
              <a:solidFill>
                <a:schemeClr val="dk1"/>
              </a:solidFill>
            </a:endParaRPr>
          </a:p>
          <a:p>
            <a:pPr marL="285750" marR="0" lvl="0" indent="-285750" algn="l" rtl="0">
              <a:lnSpc>
                <a:spcPct val="100000"/>
              </a:lnSpc>
              <a:spcBef>
                <a:spcPts val="0"/>
              </a:spcBef>
              <a:spcAft>
                <a:spcPts val="0"/>
              </a:spcAft>
              <a:buClr>
                <a:schemeClr val="dk1"/>
              </a:buClr>
              <a:buSzPts val="1800"/>
              <a:buChar char="•"/>
            </a:pPr>
            <a:r>
              <a:rPr lang="en-US" sz="1800" dirty="0">
                <a:solidFill>
                  <a:schemeClr val="dk1"/>
                </a:solidFill>
              </a:rPr>
              <a:t>Handling Outliers Larger Than 75th Percentile by replacing with upper quartile</a:t>
            </a:r>
            <a:endParaRPr sz="1800" dirty="0">
              <a:solidFill>
                <a:schemeClr val="dk1"/>
              </a:solidFill>
            </a:endParaRPr>
          </a:p>
          <a:p>
            <a:pPr marL="285750" marR="0" lvl="0" indent="-285750" algn="l" rtl="0">
              <a:lnSpc>
                <a:spcPct val="100000"/>
              </a:lnSpc>
              <a:spcBef>
                <a:spcPts val="0"/>
              </a:spcBef>
              <a:spcAft>
                <a:spcPts val="0"/>
              </a:spcAft>
              <a:buClr>
                <a:schemeClr val="dk1"/>
              </a:buClr>
              <a:buSzPts val="1800"/>
              <a:buChar char="•"/>
            </a:pPr>
            <a:r>
              <a:rPr lang="en-US" sz="1800" dirty="0">
                <a:solidFill>
                  <a:schemeClr val="dk1"/>
                </a:solidFill>
              </a:rPr>
              <a:t>Handling Outliers Smaller Than 25th Percentile by replacing with lower quartile.</a:t>
            </a:r>
            <a:endParaRPr sz="2000" dirty="0">
              <a:solidFill>
                <a:srgbClr val="111111"/>
              </a:solidFill>
            </a:endParaRPr>
          </a:p>
          <a:p>
            <a:pPr marL="457200" marR="0" lvl="0" indent="0" algn="just" rtl="0">
              <a:lnSpc>
                <a:spcPct val="130000"/>
              </a:lnSpc>
              <a:spcBef>
                <a:spcPts val="0"/>
              </a:spcBef>
              <a:spcAft>
                <a:spcPts val="0"/>
              </a:spcAft>
              <a:buNone/>
            </a:pPr>
            <a:r>
              <a:rPr lang="en-US" sz="2000" dirty="0">
                <a:solidFill>
                  <a:srgbClr val="111111"/>
                </a:solidFill>
              </a:rPr>
              <a:t>         </a:t>
            </a:r>
            <a:endParaRPr sz="2000" dirty="0">
              <a:solidFill>
                <a:schemeClr val="dk1"/>
              </a:solidFill>
            </a:endParaRPr>
          </a:p>
        </p:txBody>
      </p:sp>
      <p:pic>
        <p:nvPicPr>
          <p:cNvPr id="162" name="Google Shape;162;p22"/>
          <p:cNvPicPr preferRelativeResize="0"/>
          <p:nvPr/>
        </p:nvPicPr>
        <p:blipFill>
          <a:blip r:embed="rId3">
            <a:alphaModFix/>
          </a:blip>
          <a:stretch>
            <a:fillRect/>
          </a:stretch>
        </p:blipFill>
        <p:spPr>
          <a:xfrm>
            <a:off x="6368901" y="1601389"/>
            <a:ext cx="4663791" cy="2690085"/>
          </a:xfrm>
          <a:prstGeom prst="rect">
            <a:avLst/>
          </a:prstGeom>
          <a:noFill/>
          <a:ln>
            <a:noFill/>
          </a:ln>
        </p:spPr>
      </p:pic>
      <p:pic>
        <p:nvPicPr>
          <p:cNvPr id="163" name="Google Shape;163;p22"/>
          <p:cNvPicPr preferRelativeResize="0"/>
          <p:nvPr/>
        </p:nvPicPr>
        <p:blipFill>
          <a:blip r:embed="rId4">
            <a:alphaModFix/>
          </a:blip>
          <a:stretch>
            <a:fillRect/>
          </a:stretch>
        </p:blipFill>
        <p:spPr>
          <a:xfrm>
            <a:off x="1063255" y="1601389"/>
            <a:ext cx="3950293" cy="26900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body" idx="1"/>
          </p:nvPr>
        </p:nvSpPr>
        <p:spPr>
          <a:xfrm>
            <a:off x="265304" y="220133"/>
            <a:ext cx="3303395" cy="3894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000"/>
              <a:buNone/>
            </a:pPr>
            <a:r>
              <a:rPr lang="en-US" dirty="0">
                <a:latin typeface="Arial"/>
                <a:ea typeface="Arial"/>
                <a:cs typeface="Arial"/>
                <a:sym typeface="Arial"/>
              </a:rPr>
              <a:t>Data Preparation &amp; EDA</a:t>
            </a:r>
            <a:endParaRPr dirty="0">
              <a:latin typeface="Arial"/>
              <a:ea typeface="Arial"/>
              <a:cs typeface="Arial"/>
              <a:sym typeface="Arial"/>
            </a:endParaRPr>
          </a:p>
        </p:txBody>
      </p:sp>
      <p:sp>
        <p:nvSpPr>
          <p:cNvPr id="169" name="Google Shape;169;p23"/>
          <p:cNvSpPr/>
          <p:nvPr/>
        </p:nvSpPr>
        <p:spPr>
          <a:xfrm>
            <a:off x="623749" y="1149000"/>
            <a:ext cx="52359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rgbClr val="000000"/>
                </a:solidFill>
              </a:rPr>
              <a:t>Correlation/ Heatmap</a:t>
            </a:r>
            <a:endParaRPr sz="2800" dirty="0"/>
          </a:p>
        </p:txBody>
      </p:sp>
      <p:sp>
        <p:nvSpPr>
          <p:cNvPr id="170" name="Google Shape;170;p23"/>
          <p:cNvSpPr txBox="1"/>
          <p:nvPr/>
        </p:nvSpPr>
        <p:spPr>
          <a:xfrm>
            <a:off x="673100" y="2083435"/>
            <a:ext cx="5137200" cy="2585283"/>
          </a:xfrm>
          <a:prstGeom prst="rect">
            <a:avLst/>
          </a:prstGeom>
          <a:noFill/>
          <a:ln>
            <a:noFill/>
          </a:ln>
        </p:spPr>
        <p:txBody>
          <a:bodyPr spcFirstLastPara="1" wrap="square" lIns="91425" tIns="45700" rIns="91425" bIns="45700" anchor="t" anchorCtr="0">
            <a:spAutoFit/>
          </a:bodyPr>
          <a:lstStyle/>
          <a:p>
            <a:pPr marL="457200" marR="0" lvl="0" indent="-342900" algn="just" rtl="0">
              <a:spcBef>
                <a:spcPts val="0"/>
              </a:spcBef>
              <a:spcAft>
                <a:spcPts val="0"/>
              </a:spcAft>
              <a:buClr>
                <a:schemeClr val="dk1"/>
              </a:buClr>
              <a:buSzPts val="1800"/>
              <a:buChar char="●"/>
            </a:pPr>
            <a:r>
              <a:rPr lang="en-US" sz="1800" dirty="0">
                <a:solidFill>
                  <a:schemeClr val="dk1"/>
                </a:solidFill>
              </a:rPr>
              <a:t>The correlation between Operating Gross Margin and Realized Sales Gross Margin is the highest, around 0.99.</a:t>
            </a:r>
            <a:endParaRPr sz="1800" dirty="0">
              <a:solidFill>
                <a:schemeClr val="dk1"/>
              </a:solidFill>
            </a:endParaRPr>
          </a:p>
          <a:p>
            <a:pPr marL="457200" marR="0" lvl="0" indent="0" algn="just" rtl="0">
              <a:spcBef>
                <a:spcPts val="0"/>
              </a:spcBef>
              <a:spcAft>
                <a:spcPts val="0"/>
              </a:spcAft>
              <a:buNone/>
            </a:pPr>
            <a:endParaRPr sz="1800" dirty="0">
              <a:solidFill>
                <a:schemeClr val="dk1"/>
              </a:solidFill>
            </a:endParaRPr>
          </a:p>
          <a:p>
            <a:pPr marL="457200" lvl="0" indent="-342900" algn="just" rtl="0">
              <a:spcBef>
                <a:spcPts val="0"/>
              </a:spcBef>
              <a:spcAft>
                <a:spcPts val="0"/>
              </a:spcAft>
              <a:buClr>
                <a:schemeClr val="dk1"/>
              </a:buClr>
              <a:buSzPts val="1800"/>
              <a:buChar char="●"/>
            </a:pPr>
            <a:r>
              <a:rPr lang="en-US" sz="1800" dirty="0">
                <a:solidFill>
                  <a:schemeClr val="dk1"/>
                </a:solidFill>
              </a:rPr>
              <a:t>The correlation between Operating Profit Per Share &amp; Operating profit/Paid-in capital is the second, around 0.99.</a:t>
            </a:r>
            <a:endParaRPr sz="1800" dirty="0">
              <a:solidFill>
                <a:schemeClr val="dk1"/>
              </a:solidFill>
            </a:endParaRPr>
          </a:p>
          <a:p>
            <a:pPr marL="0" marR="0" lvl="0" indent="0" algn="just" rtl="0">
              <a:spcBef>
                <a:spcPts val="0"/>
              </a:spcBef>
              <a:spcAft>
                <a:spcPts val="0"/>
              </a:spcAft>
              <a:buNone/>
            </a:pPr>
            <a:endParaRPr sz="1800" dirty="0">
              <a:solidFill>
                <a:schemeClr val="dk1"/>
              </a:solidFill>
            </a:endParaRPr>
          </a:p>
          <a:p>
            <a:pPr marL="0" marR="0" lvl="0" indent="0" algn="just" rtl="0">
              <a:spcBef>
                <a:spcPts val="0"/>
              </a:spcBef>
              <a:spcAft>
                <a:spcPts val="0"/>
              </a:spcAft>
              <a:buNone/>
            </a:pPr>
            <a:endParaRPr sz="1800" dirty="0">
              <a:solidFill>
                <a:schemeClr val="dk1"/>
              </a:solidFill>
            </a:endParaRPr>
          </a:p>
        </p:txBody>
      </p:sp>
      <p:pic>
        <p:nvPicPr>
          <p:cNvPr id="171" name="Google Shape;171;p23"/>
          <p:cNvPicPr preferRelativeResize="0"/>
          <p:nvPr/>
        </p:nvPicPr>
        <p:blipFill>
          <a:blip r:embed="rId3">
            <a:alphaModFix/>
          </a:blip>
          <a:stretch>
            <a:fillRect/>
          </a:stretch>
        </p:blipFill>
        <p:spPr>
          <a:xfrm>
            <a:off x="6134100" y="609600"/>
            <a:ext cx="5623826" cy="59740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4"/>
          <p:cNvSpPr txBox="1">
            <a:spLocks noGrp="1"/>
          </p:cNvSpPr>
          <p:nvPr>
            <p:ph type="body" idx="1"/>
          </p:nvPr>
        </p:nvSpPr>
        <p:spPr>
          <a:xfrm>
            <a:off x="265304" y="220133"/>
            <a:ext cx="3303395" cy="38946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000"/>
              <a:buNone/>
            </a:pPr>
            <a:r>
              <a:rPr lang="en-US" dirty="0">
                <a:latin typeface="Arial"/>
                <a:ea typeface="Arial"/>
                <a:cs typeface="Arial"/>
                <a:sym typeface="Arial"/>
              </a:rPr>
              <a:t>Data Preparation &amp; EDA</a:t>
            </a:r>
            <a:endParaRPr dirty="0">
              <a:latin typeface="Arial"/>
              <a:ea typeface="Arial"/>
              <a:cs typeface="Arial"/>
              <a:sym typeface="Arial"/>
            </a:endParaRPr>
          </a:p>
        </p:txBody>
      </p:sp>
      <p:sp>
        <p:nvSpPr>
          <p:cNvPr id="177" name="Google Shape;177;p24"/>
          <p:cNvSpPr/>
          <p:nvPr/>
        </p:nvSpPr>
        <p:spPr>
          <a:xfrm>
            <a:off x="3928124" y="609600"/>
            <a:ext cx="36828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rgbClr val="000000"/>
                </a:solidFill>
              </a:rPr>
              <a:t>Data Imbalance</a:t>
            </a:r>
            <a:endParaRPr sz="2800" dirty="0"/>
          </a:p>
        </p:txBody>
      </p:sp>
      <p:pic>
        <p:nvPicPr>
          <p:cNvPr id="178" name="Google Shape;178;p24"/>
          <p:cNvPicPr preferRelativeResize="0"/>
          <p:nvPr/>
        </p:nvPicPr>
        <p:blipFill rotWithShape="1">
          <a:blip r:embed="rId3">
            <a:alphaModFix/>
          </a:blip>
          <a:srcRect/>
          <a:stretch/>
        </p:blipFill>
        <p:spPr>
          <a:xfrm>
            <a:off x="6965950" y="1828175"/>
            <a:ext cx="5106025" cy="3993725"/>
          </a:xfrm>
          <a:prstGeom prst="rect">
            <a:avLst/>
          </a:prstGeom>
          <a:noFill/>
          <a:ln>
            <a:noFill/>
          </a:ln>
        </p:spPr>
      </p:pic>
      <p:sp>
        <p:nvSpPr>
          <p:cNvPr id="179" name="Google Shape;179;p24"/>
          <p:cNvSpPr/>
          <p:nvPr/>
        </p:nvSpPr>
        <p:spPr>
          <a:xfrm>
            <a:off x="5189179" y="3265170"/>
            <a:ext cx="1345500" cy="728400"/>
          </a:xfrm>
          <a:prstGeom prst="rightArrow">
            <a:avLst>
              <a:gd name="adj1" fmla="val 50000"/>
              <a:gd name="adj2" fmla="val 50000"/>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sp>
        <p:nvSpPr>
          <p:cNvPr id="180" name="Google Shape;180;p24"/>
          <p:cNvSpPr txBox="1"/>
          <p:nvPr/>
        </p:nvSpPr>
        <p:spPr>
          <a:xfrm>
            <a:off x="190255" y="4500335"/>
            <a:ext cx="26898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rPr>
              <a:t>Imbalanced Data</a:t>
            </a:r>
            <a:endParaRPr b="1"/>
          </a:p>
        </p:txBody>
      </p:sp>
      <p:sp>
        <p:nvSpPr>
          <p:cNvPr id="181" name="Google Shape;181;p24"/>
          <p:cNvSpPr txBox="1"/>
          <p:nvPr/>
        </p:nvSpPr>
        <p:spPr>
          <a:xfrm>
            <a:off x="8979020" y="5584775"/>
            <a:ext cx="2590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rPr>
              <a:t>Balanced Data</a:t>
            </a:r>
            <a:endParaRPr sz="1800" b="1">
              <a:solidFill>
                <a:schemeClr val="dk1"/>
              </a:solidFill>
            </a:endParaRPr>
          </a:p>
        </p:txBody>
      </p:sp>
      <p:sp>
        <p:nvSpPr>
          <p:cNvPr id="182" name="Google Shape;182;p24"/>
          <p:cNvSpPr txBox="1"/>
          <p:nvPr/>
        </p:nvSpPr>
        <p:spPr>
          <a:xfrm>
            <a:off x="5189179" y="3445510"/>
            <a:ext cx="11607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Arial" panose="020B0604020202020204" pitchFamily="34" charset="0"/>
                <a:ea typeface="Gill Sans"/>
                <a:cs typeface="Arial" panose="020B0604020202020204" pitchFamily="34" charset="0"/>
                <a:sym typeface="Gill Sans"/>
              </a:rPr>
              <a:t>SMOTE</a:t>
            </a:r>
            <a:endParaRPr dirty="0">
              <a:latin typeface="Arial" panose="020B0604020202020204" pitchFamily="34" charset="0"/>
              <a:cs typeface="Arial" panose="020B0604020202020204" pitchFamily="34" charset="0"/>
            </a:endParaRPr>
          </a:p>
        </p:txBody>
      </p:sp>
      <p:pic>
        <p:nvPicPr>
          <p:cNvPr id="183" name="Google Shape;183;p24"/>
          <p:cNvPicPr preferRelativeResize="0"/>
          <p:nvPr/>
        </p:nvPicPr>
        <p:blipFill>
          <a:blip r:embed="rId4">
            <a:alphaModFix/>
          </a:blip>
          <a:stretch>
            <a:fillRect/>
          </a:stretch>
        </p:blipFill>
        <p:spPr>
          <a:xfrm>
            <a:off x="104950" y="1325600"/>
            <a:ext cx="4067500" cy="2864875"/>
          </a:xfrm>
          <a:prstGeom prst="rect">
            <a:avLst/>
          </a:prstGeom>
          <a:noFill/>
          <a:ln>
            <a:noFill/>
          </a:ln>
        </p:spPr>
      </p:pic>
      <p:pic>
        <p:nvPicPr>
          <p:cNvPr id="184" name="Google Shape;184;p24"/>
          <p:cNvPicPr preferRelativeResize="0"/>
          <p:nvPr/>
        </p:nvPicPr>
        <p:blipFill>
          <a:blip r:embed="rId5">
            <a:alphaModFix/>
          </a:blip>
          <a:stretch>
            <a:fillRect/>
          </a:stretch>
        </p:blipFill>
        <p:spPr>
          <a:xfrm>
            <a:off x="2572925" y="4392375"/>
            <a:ext cx="4067500" cy="232757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body" idx="1"/>
          </p:nvPr>
        </p:nvSpPr>
        <p:spPr>
          <a:xfrm>
            <a:off x="265304" y="220133"/>
            <a:ext cx="4162317" cy="389467"/>
          </a:xfrm>
          <a:prstGeom prst="rect">
            <a:avLst/>
          </a:prstGeom>
          <a:noFill/>
          <a:ln>
            <a:noFill/>
          </a:ln>
        </p:spPr>
        <p:txBody>
          <a:bodyPr spcFirstLastPara="1" wrap="square" lIns="91425" tIns="45700" rIns="91425" bIns="45700" anchor="ctr" anchorCtr="0">
            <a:normAutofit fontScale="70000" lnSpcReduction="20000"/>
          </a:bodyPr>
          <a:lstStyle/>
          <a:p>
            <a:pPr marL="0" lvl="0" indent="0" algn="l" rtl="0">
              <a:lnSpc>
                <a:spcPct val="150000"/>
              </a:lnSpc>
              <a:spcBef>
                <a:spcPts val="0"/>
              </a:spcBef>
              <a:spcAft>
                <a:spcPts val="0"/>
              </a:spcAft>
              <a:buSzPct val="100000"/>
              <a:buNone/>
            </a:pPr>
            <a:r>
              <a:rPr lang="en-US" sz="2000" dirty="0">
                <a:latin typeface="Arial"/>
                <a:ea typeface="Arial"/>
                <a:cs typeface="Arial"/>
                <a:sym typeface="Arial"/>
              </a:rPr>
              <a:t>Feature Selection &amp; Extraction</a:t>
            </a:r>
            <a:endParaRPr dirty="0">
              <a:latin typeface="Arial"/>
              <a:ea typeface="Arial"/>
              <a:cs typeface="Arial"/>
              <a:sym typeface="Arial"/>
            </a:endParaRPr>
          </a:p>
        </p:txBody>
      </p:sp>
      <p:sp>
        <p:nvSpPr>
          <p:cNvPr id="190" name="Google Shape;190;p25"/>
          <p:cNvSpPr/>
          <p:nvPr/>
        </p:nvSpPr>
        <p:spPr>
          <a:xfrm>
            <a:off x="574450" y="803625"/>
            <a:ext cx="68016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rgbClr val="000000"/>
                </a:solidFill>
              </a:rPr>
              <a:t>Feature Selection &amp; Extraction</a:t>
            </a:r>
            <a:endParaRPr sz="2800" dirty="0"/>
          </a:p>
        </p:txBody>
      </p:sp>
      <p:sp>
        <p:nvSpPr>
          <p:cNvPr id="191" name="Google Shape;191;p25"/>
          <p:cNvSpPr txBox="1"/>
          <p:nvPr/>
        </p:nvSpPr>
        <p:spPr>
          <a:xfrm>
            <a:off x="719000" y="1779951"/>
            <a:ext cx="5349600" cy="332394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dirty="0">
                <a:solidFill>
                  <a:schemeClr val="dk1"/>
                </a:solidFill>
              </a:rPr>
              <a:t>With numerous features in the dataset, many are found to be uncorrelated, yet some exhibit correlation. Therefore, it becomes necessary to diminish the dimensionality.</a:t>
            </a:r>
          </a:p>
          <a:p>
            <a:pPr marL="285750" marR="0" lvl="0" indent="-285750" algn="just" rtl="0">
              <a:lnSpc>
                <a:spcPct val="150000"/>
              </a:lnSpc>
              <a:spcBef>
                <a:spcPts val="0"/>
              </a:spcBef>
              <a:spcAft>
                <a:spcPts val="0"/>
              </a:spcAft>
              <a:buClr>
                <a:schemeClr val="dk1"/>
              </a:buClr>
              <a:buSzPts val="1800"/>
              <a:buChar char="•"/>
            </a:pPr>
            <a:r>
              <a:rPr lang="en-US" sz="1800" dirty="0">
                <a:solidFill>
                  <a:schemeClr val="dk1"/>
                </a:solidFill>
              </a:rPr>
              <a:t>Feature Selection (Select K Best &amp; Mutual Info Classifier)</a:t>
            </a:r>
          </a:p>
          <a:p>
            <a:pPr marL="285750" indent="-285750" algn="just">
              <a:lnSpc>
                <a:spcPct val="150000"/>
              </a:lnSpc>
              <a:buClr>
                <a:schemeClr val="dk1"/>
              </a:buClr>
              <a:buSzPts val="1800"/>
              <a:buFont typeface="Arial"/>
              <a:buChar char="•"/>
            </a:pPr>
            <a:r>
              <a:rPr lang="en-US" sz="1800" dirty="0">
                <a:solidFill>
                  <a:schemeClr val="dk1"/>
                </a:solidFill>
              </a:rPr>
              <a:t>Feature Extraction (PCA)</a:t>
            </a:r>
          </a:p>
          <a:p>
            <a:pPr marL="285750" marR="0" lvl="0" indent="-285750" algn="just" rtl="0">
              <a:lnSpc>
                <a:spcPct val="150000"/>
              </a:lnSpc>
              <a:spcBef>
                <a:spcPts val="0"/>
              </a:spcBef>
              <a:spcAft>
                <a:spcPts val="0"/>
              </a:spcAft>
              <a:buClr>
                <a:schemeClr val="dk1"/>
              </a:buClr>
              <a:buSzPts val="1800"/>
              <a:buChar char="•"/>
            </a:pPr>
            <a:endParaRPr dirty="0"/>
          </a:p>
        </p:txBody>
      </p:sp>
      <p:pic>
        <p:nvPicPr>
          <p:cNvPr id="192" name="Google Shape;192;p25"/>
          <p:cNvPicPr preferRelativeResize="0"/>
          <p:nvPr/>
        </p:nvPicPr>
        <p:blipFill>
          <a:blip r:embed="rId3">
            <a:alphaModFix/>
          </a:blip>
          <a:stretch>
            <a:fillRect/>
          </a:stretch>
        </p:blipFill>
        <p:spPr>
          <a:xfrm>
            <a:off x="7376050" y="609600"/>
            <a:ext cx="4511150" cy="56558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8" name="Google Shape;198;p26"/>
          <p:cNvSpPr/>
          <p:nvPr/>
        </p:nvSpPr>
        <p:spPr>
          <a:xfrm>
            <a:off x="869675" y="1256275"/>
            <a:ext cx="4347900" cy="52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rgbClr val="000000"/>
                </a:solidFill>
              </a:rPr>
              <a:t>Feature Extraction</a:t>
            </a:r>
            <a:endParaRPr sz="2800" dirty="0"/>
          </a:p>
        </p:txBody>
      </p:sp>
      <p:sp>
        <p:nvSpPr>
          <p:cNvPr id="199" name="Google Shape;199;p26"/>
          <p:cNvSpPr/>
          <p:nvPr/>
        </p:nvSpPr>
        <p:spPr>
          <a:xfrm>
            <a:off x="265298" y="1983150"/>
            <a:ext cx="4869900" cy="2891700"/>
          </a:xfrm>
          <a:prstGeom prst="rect">
            <a:avLst/>
          </a:prstGeom>
          <a:noFill/>
          <a:ln>
            <a:noFill/>
          </a:ln>
        </p:spPr>
        <p:txBody>
          <a:bodyPr spcFirstLastPara="1" wrap="square" lIns="91425" tIns="45700" rIns="91425" bIns="45700" anchor="t" anchorCtr="0">
            <a:noAutofit/>
          </a:bodyPr>
          <a:lstStyle/>
          <a:p>
            <a:pPr marL="0" marR="0" lvl="0" indent="0" algn="just" rtl="0">
              <a:lnSpc>
                <a:spcPct val="130000"/>
              </a:lnSpc>
              <a:spcBef>
                <a:spcPts val="0"/>
              </a:spcBef>
              <a:spcAft>
                <a:spcPts val="0"/>
              </a:spcAft>
              <a:buNone/>
            </a:pPr>
            <a:endParaRPr sz="2000" dirty="0">
              <a:solidFill>
                <a:schemeClr val="dk1"/>
              </a:solidFill>
              <a:latin typeface="Arial"/>
              <a:ea typeface="Arial"/>
              <a:cs typeface="Arial"/>
              <a:sym typeface="Arial"/>
            </a:endParaRPr>
          </a:p>
          <a:p>
            <a:pPr marL="457200" marR="0" lvl="0" indent="-342900" algn="just" rtl="0">
              <a:lnSpc>
                <a:spcPct val="150000"/>
              </a:lnSpc>
              <a:spcBef>
                <a:spcPts val="0"/>
              </a:spcBef>
              <a:spcAft>
                <a:spcPts val="0"/>
              </a:spcAft>
              <a:buClr>
                <a:schemeClr val="dk1"/>
              </a:buClr>
              <a:buSzPts val="1800"/>
              <a:buChar char="●"/>
            </a:pPr>
            <a:r>
              <a:rPr lang="en-US" sz="1800" dirty="0">
                <a:solidFill>
                  <a:schemeClr val="dk1"/>
                </a:solidFill>
              </a:rPr>
              <a:t>Best Method: Mutual Info Classifier</a:t>
            </a:r>
            <a:endParaRPr sz="1800" dirty="0">
              <a:solidFill>
                <a:schemeClr val="dk1"/>
              </a:solidFill>
            </a:endParaRPr>
          </a:p>
          <a:p>
            <a:pPr marL="457200" indent="-342900" algn="just">
              <a:lnSpc>
                <a:spcPct val="150000"/>
              </a:lnSpc>
              <a:buClr>
                <a:schemeClr val="dk1"/>
              </a:buClr>
              <a:buSzPts val="1800"/>
              <a:buFont typeface="Arial"/>
              <a:buChar char="●"/>
            </a:pPr>
            <a:r>
              <a:rPr lang="en-US" sz="1800" dirty="0">
                <a:solidFill>
                  <a:schemeClr val="dk1"/>
                </a:solidFill>
              </a:rPr>
              <a:t>On the left are features with higher mutual information values, while on the right are those with nearly zero mutual information values.</a:t>
            </a:r>
          </a:p>
          <a:p>
            <a:pPr marL="457200" marR="0" lvl="0" indent="-342900" algn="just" rtl="0">
              <a:lnSpc>
                <a:spcPct val="150000"/>
              </a:lnSpc>
              <a:spcBef>
                <a:spcPts val="0"/>
              </a:spcBef>
              <a:spcAft>
                <a:spcPts val="0"/>
              </a:spcAft>
              <a:buClr>
                <a:schemeClr val="dk1"/>
              </a:buClr>
              <a:buSzPts val="1800"/>
              <a:buChar char="●"/>
            </a:pPr>
            <a:r>
              <a:rPr lang="en-US" sz="1800" dirty="0">
                <a:solidFill>
                  <a:schemeClr val="dk1"/>
                </a:solidFill>
              </a:rPr>
              <a:t>We selected top 10 features</a:t>
            </a:r>
            <a:endParaRPr sz="1800" dirty="0">
              <a:solidFill>
                <a:schemeClr val="dk1"/>
              </a:solidFill>
            </a:endParaRPr>
          </a:p>
          <a:p>
            <a:pPr marL="0" marR="0" lvl="0" indent="0" algn="just" rtl="0">
              <a:lnSpc>
                <a:spcPct val="150000"/>
              </a:lnSpc>
              <a:spcBef>
                <a:spcPts val="0"/>
              </a:spcBef>
              <a:spcAft>
                <a:spcPts val="0"/>
              </a:spcAft>
              <a:buClr>
                <a:srgbClr val="000000"/>
              </a:buClr>
              <a:buFont typeface="Arial"/>
              <a:buNone/>
            </a:pPr>
            <a:endParaRPr sz="1800" dirty="0">
              <a:solidFill>
                <a:schemeClr val="dk1"/>
              </a:solidFill>
            </a:endParaRPr>
          </a:p>
          <a:p>
            <a:pPr marL="457200" lvl="0" indent="0" algn="just" rtl="0">
              <a:lnSpc>
                <a:spcPct val="130000"/>
              </a:lnSpc>
              <a:spcBef>
                <a:spcPts val="0"/>
              </a:spcBef>
              <a:spcAft>
                <a:spcPts val="0"/>
              </a:spcAft>
              <a:buNone/>
            </a:pPr>
            <a:endParaRPr sz="2000" dirty="0">
              <a:solidFill>
                <a:schemeClr val="dk1"/>
              </a:solidFill>
            </a:endParaRPr>
          </a:p>
          <a:p>
            <a:pPr marL="0" marR="0" lvl="0" indent="0" algn="just" rtl="0">
              <a:lnSpc>
                <a:spcPct val="130000"/>
              </a:lnSpc>
              <a:spcBef>
                <a:spcPts val="0"/>
              </a:spcBef>
              <a:spcAft>
                <a:spcPts val="0"/>
              </a:spcAft>
              <a:buNone/>
            </a:pPr>
            <a:endParaRPr sz="2000" dirty="0">
              <a:solidFill>
                <a:schemeClr val="dk1"/>
              </a:solidFill>
              <a:latin typeface="Arial"/>
              <a:ea typeface="Arial"/>
              <a:cs typeface="Arial"/>
              <a:sym typeface="Arial"/>
            </a:endParaRPr>
          </a:p>
          <a:p>
            <a:pPr marL="0" marR="0" lvl="0" indent="0" algn="just" rtl="0">
              <a:lnSpc>
                <a:spcPct val="130000"/>
              </a:lnSpc>
              <a:spcBef>
                <a:spcPts val="0"/>
              </a:spcBef>
              <a:spcAft>
                <a:spcPts val="0"/>
              </a:spcAft>
              <a:buNone/>
            </a:pPr>
            <a:endParaRPr dirty="0"/>
          </a:p>
          <a:p>
            <a:pPr marL="0" marR="0" lvl="0" indent="0" algn="just" rtl="0">
              <a:lnSpc>
                <a:spcPct val="130000"/>
              </a:lnSpc>
              <a:spcBef>
                <a:spcPts val="0"/>
              </a:spcBef>
              <a:spcAft>
                <a:spcPts val="0"/>
              </a:spcAft>
              <a:buNone/>
            </a:pPr>
            <a:endParaRPr sz="2000" dirty="0">
              <a:solidFill>
                <a:schemeClr val="dk1"/>
              </a:solidFill>
              <a:latin typeface="Arial"/>
              <a:ea typeface="Arial"/>
              <a:cs typeface="Arial"/>
              <a:sym typeface="Arial"/>
            </a:endParaRPr>
          </a:p>
          <a:p>
            <a:pPr marL="0" marR="0" lvl="0" indent="0" algn="just" rtl="0">
              <a:lnSpc>
                <a:spcPct val="130000"/>
              </a:lnSpc>
              <a:spcBef>
                <a:spcPts val="0"/>
              </a:spcBef>
              <a:spcAft>
                <a:spcPts val="0"/>
              </a:spcAft>
              <a:buNone/>
            </a:pPr>
            <a:endParaRPr dirty="0"/>
          </a:p>
        </p:txBody>
      </p:sp>
      <p:pic>
        <p:nvPicPr>
          <p:cNvPr id="200" name="Google Shape;200;p26"/>
          <p:cNvPicPr preferRelativeResize="0"/>
          <p:nvPr/>
        </p:nvPicPr>
        <p:blipFill>
          <a:blip r:embed="rId3">
            <a:alphaModFix/>
          </a:blip>
          <a:stretch>
            <a:fillRect/>
          </a:stretch>
        </p:blipFill>
        <p:spPr>
          <a:xfrm>
            <a:off x="5464200" y="1102525"/>
            <a:ext cx="6575401" cy="4245676"/>
          </a:xfrm>
          <a:prstGeom prst="rect">
            <a:avLst/>
          </a:prstGeom>
          <a:noFill/>
          <a:ln>
            <a:noFill/>
          </a:ln>
        </p:spPr>
      </p:pic>
      <p:sp>
        <p:nvSpPr>
          <p:cNvPr id="4" name="Google Shape;189;p25">
            <a:extLst>
              <a:ext uri="{FF2B5EF4-FFF2-40B4-BE49-F238E27FC236}">
                <a16:creationId xmlns:a16="http://schemas.microsoft.com/office/drawing/2014/main" id="{B3692E09-2977-F4FE-D25C-03C87751B39A}"/>
              </a:ext>
            </a:extLst>
          </p:cNvPr>
          <p:cNvSpPr txBox="1">
            <a:spLocks noGrp="1"/>
          </p:cNvSpPr>
          <p:nvPr>
            <p:ph type="body" idx="1"/>
          </p:nvPr>
        </p:nvSpPr>
        <p:spPr>
          <a:xfrm>
            <a:off x="265304" y="220133"/>
            <a:ext cx="4162317" cy="389467"/>
          </a:xfrm>
          <a:prstGeom prst="rect">
            <a:avLst/>
          </a:prstGeom>
          <a:noFill/>
          <a:ln>
            <a:noFill/>
          </a:ln>
        </p:spPr>
        <p:txBody>
          <a:bodyPr spcFirstLastPara="1" wrap="square" lIns="91425" tIns="45700" rIns="91425" bIns="45700" anchor="ctr" anchorCtr="0">
            <a:normAutofit fontScale="70000" lnSpcReduction="20000"/>
          </a:bodyPr>
          <a:lstStyle/>
          <a:p>
            <a:pPr marL="0" lvl="0" indent="0" algn="l" rtl="0">
              <a:lnSpc>
                <a:spcPct val="150000"/>
              </a:lnSpc>
              <a:spcBef>
                <a:spcPts val="0"/>
              </a:spcBef>
              <a:spcAft>
                <a:spcPts val="0"/>
              </a:spcAft>
              <a:buSzPct val="100000"/>
              <a:buNone/>
            </a:pPr>
            <a:r>
              <a:rPr lang="en-US" sz="2000" dirty="0">
                <a:latin typeface="Arial"/>
                <a:ea typeface="Arial"/>
                <a:cs typeface="Arial"/>
                <a:sym typeface="Arial"/>
              </a:rPr>
              <a:t>Feature Selection &amp; Extraction</a:t>
            </a:r>
            <a:endParaRPr dirty="0">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Wood Type</Template>
  <TotalTime>758</TotalTime>
  <Words>863</Words>
  <Application>Microsoft Macintosh PowerPoint</Application>
  <PresentationFormat>Widescreen</PresentationFormat>
  <Paragraphs>202</Paragraphs>
  <Slides>25</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Gill Sans</vt:lpstr>
      <vt:lpstr>Calibri</vt:lpstr>
      <vt:lpstr>Quattrocento Sans</vt:lpstr>
      <vt:lpstr>Microsoft YaHei</vt:lpstr>
      <vt:lpstr>Roboto</vt:lpstr>
      <vt:lpstr>Arial</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Gaurav Laxmandas Nathani</cp:lastModifiedBy>
  <cp:revision>4</cp:revision>
  <dcterms:modified xsi:type="dcterms:W3CDTF">2024-04-12T02:18:41Z</dcterms:modified>
</cp:coreProperties>
</file>